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jpe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jpeg" Type="http://schemas.openxmlformats.org/officeDocument/2006/relationships/image"/><Relationship Id="rId13" Target="../media/image25.jpe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26.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7.jpe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28.jpeg" Type="http://schemas.openxmlformats.org/officeDocument/2006/relationships/image"/><Relationship Id="rId16" Target="../media/image29.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7.jpe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30.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31.jpe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32.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33.png" Type="http://schemas.openxmlformats.org/officeDocument/2006/relationships/image"/><Relationship Id="rId13" Target="../media/image34.jpe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35.jpe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36.jpeg" Type="http://schemas.openxmlformats.org/officeDocument/2006/relationships/image"/><Relationship Id="rId16" Target="../media/image37.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grpSp>
        <p:nvGrpSpPr>
          <p:cNvPr name="Group 2" id="2"/>
          <p:cNvGrpSpPr/>
          <p:nvPr/>
        </p:nvGrpSpPr>
        <p:grpSpPr>
          <a:xfrm rot="0">
            <a:off x="2228542" y="-2514036"/>
            <a:ext cx="13673129" cy="1367312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4D5D"/>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41"/>
                </a:lnSpc>
              </a:pPr>
            </a:p>
          </p:txBody>
        </p:sp>
      </p:grpSp>
      <p:sp>
        <p:nvSpPr>
          <p:cNvPr name="Freeform 5" id="5"/>
          <p:cNvSpPr/>
          <p:nvPr/>
        </p:nvSpPr>
        <p:spPr>
          <a:xfrm flipH="false" flipV="false" rot="0">
            <a:off x="0" y="3202476"/>
            <a:ext cx="17569120" cy="8776914"/>
          </a:xfrm>
          <a:custGeom>
            <a:avLst/>
            <a:gdLst/>
            <a:ahLst/>
            <a:cxnLst/>
            <a:rect r="r" b="b" t="t" l="l"/>
            <a:pathLst>
              <a:path h="8776914" w="17569120">
                <a:moveTo>
                  <a:pt x="0" y="0"/>
                </a:moveTo>
                <a:lnTo>
                  <a:pt x="17569120" y="0"/>
                </a:lnTo>
                <a:lnTo>
                  <a:pt x="17569120" y="8776915"/>
                </a:lnTo>
                <a:lnTo>
                  <a:pt x="0" y="8776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310433">
            <a:off x="10610083" y="-3252709"/>
            <a:ext cx="8316637" cy="8562818"/>
          </a:xfrm>
          <a:custGeom>
            <a:avLst/>
            <a:gdLst/>
            <a:ahLst/>
            <a:cxnLst/>
            <a:rect r="r" b="b" t="t" l="l"/>
            <a:pathLst>
              <a:path h="8562818" w="8316637">
                <a:moveTo>
                  <a:pt x="0" y="0"/>
                </a:moveTo>
                <a:lnTo>
                  <a:pt x="8316636" y="0"/>
                </a:lnTo>
                <a:lnTo>
                  <a:pt x="8316636" y="8562818"/>
                </a:lnTo>
                <a:lnTo>
                  <a:pt x="0" y="8562818"/>
                </a:lnTo>
                <a:lnTo>
                  <a:pt x="0" y="0"/>
                </a:lnTo>
                <a:close/>
              </a:path>
            </a:pathLst>
          </a:custGeom>
          <a:blipFill>
            <a:blip r:embed="rId4"/>
            <a:stretch>
              <a:fillRect l="0" t="0" r="0" b="0"/>
            </a:stretch>
          </a:blipFill>
        </p:spPr>
      </p:sp>
      <p:sp>
        <p:nvSpPr>
          <p:cNvPr name="TextBox 7" id="7"/>
          <p:cNvSpPr txBox="true"/>
          <p:nvPr/>
        </p:nvSpPr>
        <p:spPr>
          <a:xfrm rot="0">
            <a:off x="4478570" y="1757885"/>
            <a:ext cx="8611979" cy="3178373"/>
          </a:xfrm>
          <a:prstGeom prst="rect">
            <a:avLst/>
          </a:prstGeom>
        </p:spPr>
        <p:txBody>
          <a:bodyPr anchor="t" rtlCol="false" tIns="0" lIns="0" bIns="0" rIns="0">
            <a:spAutoFit/>
          </a:bodyPr>
          <a:lstStyle/>
          <a:p>
            <a:pPr algn="ctr">
              <a:lnSpc>
                <a:spcPts val="8104"/>
              </a:lnSpc>
            </a:pPr>
            <a:r>
              <a:rPr lang="en-US" sz="7109" b="true">
                <a:solidFill>
                  <a:srgbClr val="E0C59C"/>
                </a:solidFill>
                <a:latin typeface="Poppins Bold"/>
                <a:ea typeface="Poppins Bold"/>
                <a:cs typeface="Poppins Bold"/>
                <a:sym typeface="Poppins Bold"/>
              </a:rPr>
              <a:t> Projek UAS: Pemrograman Berbasis Platform</a:t>
            </a:r>
          </a:p>
        </p:txBody>
      </p:sp>
      <p:sp>
        <p:nvSpPr>
          <p:cNvPr name="Freeform 8" id="8"/>
          <p:cNvSpPr/>
          <p:nvPr/>
        </p:nvSpPr>
        <p:spPr>
          <a:xfrm flipH="true" flipV="false" rot="-6102672">
            <a:off x="-1767957" y="-4295865"/>
            <a:ext cx="7992999" cy="8229600"/>
          </a:xfrm>
          <a:custGeom>
            <a:avLst/>
            <a:gdLst/>
            <a:ahLst/>
            <a:cxnLst/>
            <a:rect r="r" b="b" t="t" l="l"/>
            <a:pathLst>
              <a:path h="8229600" w="7992999">
                <a:moveTo>
                  <a:pt x="7992999" y="0"/>
                </a:moveTo>
                <a:lnTo>
                  <a:pt x="0" y="0"/>
                </a:lnTo>
                <a:lnTo>
                  <a:pt x="0" y="8229600"/>
                </a:lnTo>
                <a:lnTo>
                  <a:pt x="7992999" y="8229600"/>
                </a:lnTo>
                <a:lnTo>
                  <a:pt x="7992999" y="0"/>
                </a:lnTo>
                <a:close/>
              </a:path>
            </a:pathLst>
          </a:custGeom>
          <a:blipFill>
            <a:blip r:embed="rId4"/>
            <a:stretch>
              <a:fillRect l="0" t="0" r="0" b="0"/>
            </a:stretch>
          </a:blipFill>
        </p:spPr>
      </p:sp>
      <p:sp>
        <p:nvSpPr>
          <p:cNvPr name="Freeform 9" id="9"/>
          <p:cNvSpPr/>
          <p:nvPr/>
        </p:nvSpPr>
        <p:spPr>
          <a:xfrm flipH="false" flipV="false" rot="0">
            <a:off x="12927203" y="5837200"/>
            <a:ext cx="6275546" cy="6142191"/>
          </a:xfrm>
          <a:custGeom>
            <a:avLst/>
            <a:gdLst/>
            <a:ahLst/>
            <a:cxnLst/>
            <a:rect r="r" b="b" t="t" l="l"/>
            <a:pathLst>
              <a:path h="6142191" w="6275546">
                <a:moveTo>
                  <a:pt x="0" y="0"/>
                </a:moveTo>
                <a:lnTo>
                  <a:pt x="6275546" y="0"/>
                </a:lnTo>
                <a:lnTo>
                  <a:pt x="6275546" y="6142191"/>
                </a:lnTo>
                <a:lnTo>
                  <a:pt x="0" y="6142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722995" y="4900675"/>
            <a:ext cx="4846124" cy="4114800"/>
          </a:xfrm>
          <a:custGeom>
            <a:avLst/>
            <a:gdLst/>
            <a:ahLst/>
            <a:cxnLst/>
            <a:rect r="r" b="b" t="t" l="l"/>
            <a:pathLst>
              <a:path h="4114800" w="4846124">
                <a:moveTo>
                  <a:pt x="0" y="0"/>
                </a:moveTo>
                <a:lnTo>
                  <a:pt x="4846125" y="0"/>
                </a:lnTo>
                <a:lnTo>
                  <a:pt x="484612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0">
            <a:off x="-1136315" y="4567457"/>
            <a:ext cx="5189385" cy="6046953"/>
          </a:xfrm>
          <a:custGeom>
            <a:avLst/>
            <a:gdLst/>
            <a:ahLst/>
            <a:cxnLst/>
            <a:rect r="r" b="b" t="t" l="l"/>
            <a:pathLst>
              <a:path h="6046953" w="5189385">
                <a:moveTo>
                  <a:pt x="5189385" y="0"/>
                </a:moveTo>
                <a:lnTo>
                  <a:pt x="0" y="0"/>
                </a:lnTo>
                <a:lnTo>
                  <a:pt x="0" y="6046953"/>
                </a:lnTo>
                <a:lnTo>
                  <a:pt x="5189385" y="6046953"/>
                </a:lnTo>
                <a:lnTo>
                  <a:pt x="518938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652135" y="6939025"/>
            <a:ext cx="6264849" cy="918313"/>
          </a:xfrm>
          <a:prstGeom prst="rect">
            <a:avLst/>
          </a:prstGeom>
        </p:spPr>
        <p:txBody>
          <a:bodyPr anchor="t" rtlCol="false" tIns="0" lIns="0" bIns="0" rIns="0">
            <a:spAutoFit/>
          </a:bodyPr>
          <a:lstStyle/>
          <a:p>
            <a:pPr algn="ctr">
              <a:lnSpc>
                <a:spcPts val="6773"/>
              </a:lnSpc>
            </a:pPr>
            <a:r>
              <a:rPr lang="en-US" sz="5941">
                <a:solidFill>
                  <a:srgbClr val="E0C59C"/>
                </a:solidFill>
                <a:latin typeface="Poppins"/>
                <a:ea typeface="Poppins"/>
                <a:cs typeface="Poppins"/>
                <a:sym typeface="Poppins"/>
              </a:rPr>
              <a:t>Oleh Kelompok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4D5D"/>
        </a:solidFill>
      </p:bgPr>
    </p:bg>
    <p:spTree>
      <p:nvGrpSpPr>
        <p:cNvPr id="1" name=""/>
        <p:cNvGrpSpPr/>
        <p:nvPr/>
      </p:nvGrpSpPr>
      <p:grpSpPr>
        <a:xfrm>
          <a:off x="0" y="0"/>
          <a:ext cx="0" cy="0"/>
          <a:chOff x="0" y="0"/>
          <a:chExt cx="0" cy="0"/>
        </a:xfrm>
      </p:grpSpPr>
      <p:sp>
        <p:nvSpPr>
          <p:cNvPr name="Freeform 2" id="2"/>
          <p:cNvSpPr/>
          <p:nvPr/>
        </p:nvSpPr>
        <p:spPr>
          <a:xfrm flipH="false" flipV="false" rot="0">
            <a:off x="-417286" y="-321152"/>
            <a:ext cx="2171387" cy="2291701"/>
          </a:xfrm>
          <a:custGeom>
            <a:avLst/>
            <a:gdLst/>
            <a:ahLst/>
            <a:cxnLst/>
            <a:rect r="r" b="b" t="t" l="l"/>
            <a:pathLst>
              <a:path h="2291701" w="2171387">
                <a:moveTo>
                  <a:pt x="0" y="0"/>
                </a:moveTo>
                <a:lnTo>
                  <a:pt x="2171386" y="0"/>
                </a:lnTo>
                <a:lnTo>
                  <a:pt x="2171386" y="2291702"/>
                </a:lnTo>
                <a:lnTo>
                  <a:pt x="0" y="2291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21331" y="-264975"/>
            <a:ext cx="2118159" cy="2235524"/>
          </a:xfrm>
          <a:custGeom>
            <a:avLst/>
            <a:gdLst/>
            <a:ahLst/>
            <a:cxnLst/>
            <a:rect r="r" b="b" t="t" l="l"/>
            <a:pathLst>
              <a:path h="2235524" w="2118159">
                <a:moveTo>
                  <a:pt x="0" y="0"/>
                </a:moveTo>
                <a:lnTo>
                  <a:pt x="2118159" y="0"/>
                </a:lnTo>
                <a:lnTo>
                  <a:pt x="2118159" y="2235525"/>
                </a:lnTo>
                <a:lnTo>
                  <a:pt x="0" y="2235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35414" y="6312316"/>
            <a:ext cx="8928228" cy="7580877"/>
          </a:xfrm>
          <a:custGeom>
            <a:avLst/>
            <a:gdLst/>
            <a:ahLst/>
            <a:cxnLst/>
            <a:rect r="r" b="b" t="t" l="l"/>
            <a:pathLst>
              <a:path h="7580877" w="8928228">
                <a:moveTo>
                  <a:pt x="0" y="0"/>
                </a:moveTo>
                <a:lnTo>
                  <a:pt x="8928228" y="0"/>
                </a:lnTo>
                <a:lnTo>
                  <a:pt x="8928228" y="7580877"/>
                </a:lnTo>
                <a:lnTo>
                  <a:pt x="0" y="7580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795186" y="6312316"/>
            <a:ext cx="8928228" cy="7580877"/>
          </a:xfrm>
          <a:custGeom>
            <a:avLst/>
            <a:gdLst/>
            <a:ahLst/>
            <a:cxnLst/>
            <a:rect r="r" b="b" t="t" l="l"/>
            <a:pathLst>
              <a:path h="7580877" w="8928228">
                <a:moveTo>
                  <a:pt x="8928228" y="0"/>
                </a:moveTo>
                <a:lnTo>
                  <a:pt x="0" y="0"/>
                </a:lnTo>
                <a:lnTo>
                  <a:pt x="0" y="7580877"/>
                </a:lnTo>
                <a:lnTo>
                  <a:pt x="8928228" y="7580877"/>
                </a:lnTo>
                <a:lnTo>
                  <a:pt x="89282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161188" y="8822206"/>
            <a:ext cx="5658422" cy="1775330"/>
          </a:xfrm>
          <a:custGeom>
            <a:avLst/>
            <a:gdLst/>
            <a:ahLst/>
            <a:cxnLst/>
            <a:rect r="r" b="b" t="t" l="l"/>
            <a:pathLst>
              <a:path h="1775330" w="5658422">
                <a:moveTo>
                  <a:pt x="0" y="0"/>
                </a:moveTo>
                <a:lnTo>
                  <a:pt x="5658421" y="0"/>
                </a:lnTo>
                <a:lnTo>
                  <a:pt x="5658421" y="1775330"/>
                </a:lnTo>
                <a:lnTo>
                  <a:pt x="0" y="1775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53108" y="47743"/>
            <a:ext cx="2194359" cy="1922807"/>
          </a:xfrm>
          <a:custGeom>
            <a:avLst/>
            <a:gdLst/>
            <a:ahLst/>
            <a:cxnLst/>
            <a:rect r="r" b="b" t="t" l="l"/>
            <a:pathLst>
              <a:path h="1922807" w="2194359">
                <a:moveTo>
                  <a:pt x="0" y="0"/>
                </a:moveTo>
                <a:lnTo>
                  <a:pt x="2194359" y="0"/>
                </a:lnTo>
                <a:lnTo>
                  <a:pt x="2194359" y="1922807"/>
                </a:lnTo>
                <a:lnTo>
                  <a:pt x="0" y="19228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906382" y="-754414"/>
            <a:ext cx="3163203" cy="2057400"/>
          </a:xfrm>
          <a:custGeom>
            <a:avLst/>
            <a:gdLst/>
            <a:ahLst/>
            <a:cxnLst/>
            <a:rect r="r" b="b" t="t" l="l"/>
            <a:pathLst>
              <a:path h="2057400" w="3163203">
                <a:moveTo>
                  <a:pt x="0" y="0"/>
                </a:moveTo>
                <a:lnTo>
                  <a:pt x="3163203" y="0"/>
                </a:lnTo>
                <a:lnTo>
                  <a:pt x="3163203"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111496" y="3086100"/>
            <a:ext cx="1916178" cy="1905000"/>
          </a:xfrm>
          <a:custGeom>
            <a:avLst/>
            <a:gdLst/>
            <a:ahLst/>
            <a:cxnLst/>
            <a:rect r="r" b="b" t="t" l="l"/>
            <a:pathLst>
              <a:path h="1905000" w="1916178">
                <a:moveTo>
                  <a:pt x="0" y="0"/>
                </a:moveTo>
                <a:lnTo>
                  <a:pt x="1916178" y="0"/>
                </a:lnTo>
                <a:lnTo>
                  <a:pt x="1916178" y="1905000"/>
                </a:lnTo>
                <a:lnTo>
                  <a:pt x="0" y="19050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645738" y="2634529"/>
            <a:ext cx="11775593" cy="6623771"/>
          </a:xfrm>
          <a:custGeom>
            <a:avLst/>
            <a:gdLst/>
            <a:ahLst/>
            <a:cxnLst/>
            <a:rect r="r" b="b" t="t" l="l"/>
            <a:pathLst>
              <a:path h="6623771" w="11775593">
                <a:moveTo>
                  <a:pt x="0" y="0"/>
                </a:moveTo>
                <a:lnTo>
                  <a:pt x="11775593" y="0"/>
                </a:lnTo>
                <a:lnTo>
                  <a:pt x="11775593" y="6623771"/>
                </a:lnTo>
                <a:lnTo>
                  <a:pt x="0" y="6623771"/>
                </a:lnTo>
                <a:lnTo>
                  <a:pt x="0" y="0"/>
                </a:lnTo>
                <a:close/>
              </a:path>
            </a:pathLst>
          </a:custGeom>
          <a:blipFill>
            <a:blip r:embed="rId14"/>
            <a:stretch>
              <a:fillRect l="0" t="0" r="0" b="0"/>
            </a:stretch>
          </a:blipFill>
        </p:spPr>
      </p:sp>
      <p:sp>
        <p:nvSpPr>
          <p:cNvPr name="TextBox 11" id="11"/>
          <p:cNvSpPr txBox="true"/>
          <p:nvPr/>
        </p:nvSpPr>
        <p:spPr>
          <a:xfrm rot="0">
            <a:off x="4870221" y="681824"/>
            <a:ext cx="8240354" cy="1721106"/>
          </a:xfrm>
          <a:prstGeom prst="rect">
            <a:avLst/>
          </a:prstGeom>
        </p:spPr>
        <p:txBody>
          <a:bodyPr anchor="t" rtlCol="false" tIns="0" lIns="0" bIns="0" rIns="0">
            <a:spAutoFit/>
          </a:bodyPr>
          <a:lstStyle/>
          <a:p>
            <a:pPr algn="ctr">
              <a:lnSpc>
                <a:spcPts val="6790"/>
              </a:lnSpc>
            </a:pPr>
            <a:r>
              <a:rPr lang="en-US" sz="4850" b="true">
                <a:solidFill>
                  <a:srgbClr val="E0C59C"/>
                </a:solidFill>
                <a:latin typeface="Poppins Bold"/>
                <a:ea typeface="Poppins Bold"/>
                <a:cs typeface="Poppins Bold"/>
                <a:sym typeface="Poppins Bold"/>
              </a:rPr>
              <a:t>Demo dan Penyimpanan di GitHub/GitLab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4D5D"/>
        </a:solidFill>
      </p:bgPr>
    </p:bg>
    <p:spTree>
      <p:nvGrpSpPr>
        <p:cNvPr id="1" name=""/>
        <p:cNvGrpSpPr/>
        <p:nvPr/>
      </p:nvGrpSpPr>
      <p:grpSpPr>
        <a:xfrm>
          <a:off x="0" y="0"/>
          <a:ext cx="0" cy="0"/>
          <a:chOff x="0" y="0"/>
          <a:chExt cx="0" cy="0"/>
        </a:xfrm>
      </p:grpSpPr>
      <p:sp>
        <p:nvSpPr>
          <p:cNvPr name="TextBox 2" id="2"/>
          <p:cNvSpPr txBox="true"/>
          <p:nvPr/>
        </p:nvSpPr>
        <p:spPr>
          <a:xfrm rot="0">
            <a:off x="3079442" y="1695968"/>
            <a:ext cx="12129116" cy="7959862"/>
          </a:xfrm>
          <a:prstGeom prst="rect">
            <a:avLst/>
          </a:prstGeom>
        </p:spPr>
        <p:txBody>
          <a:bodyPr anchor="t" rtlCol="false" tIns="0" lIns="0" bIns="0" rIns="0">
            <a:spAutoFit/>
          </a:bodyPr>
          <a:lstStyle/>
          <a:p>
            <a:pPr algn="l">
              <a:lnSpc>
                <a:spcPts val="3164"/>
              </a:lnSpc>
            </a:pPr>
            <a:r>
              <a:rPr lang="en-US" sz="2260">
                <a:solidFill>
                  <a:srgbClr val="E0C59C"/>
                </a:solidFill>
                <a:latin typeface="Poppins"/>
                <a:ea typeface="Poppins"/>
                <a:cs typeface="Poppins"/>
                <a:sym typeface="Poppins"/>
              </a:rPr>
              <a:t>Kesimpulan dari Materi</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Perancangan REST API telah dilakukan dengan baik, mencakup minimal 4 tabel database yang berelasi serta 20 endpoint untuk memenuhi kebutuhan aplikasi.</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Implementasi API menggunakan Node.js, Express, dan MySQL, dengan struktur proyek yang terorganisir untuk memudahkan pengembangan dan pemeliharaan.</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Keamanan API diterapkan dengan penggunaan JWT (JSON Web Token) dan middleware, memastikan bahwa hanya pengguna yang berwenang yang dapat mengakses sumber daya tertentu.</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Pengujian API dilakukan menggunakan extensions web server, memastikan setiap endpoint berjalan sesuai dengan spesifikasi yang dirancang pada platform secara langsung.</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Dokumentasi API mencakup detail tentang endpoint, parameter, dan hasil yang diharapkan, memudahkan pengguna dalam memahami cara kerja sistem.</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Proyek ini disimpan di GitHub/GitLab, sehingga dapat diakses, diperbarui, dan dikembangkan lebih lanjut oleh tim atau komunitas.</a:t>
            </a:r>
          </a:p>
          <a:p>
            <a:pPr algn="l" marL="488003" indent="-244002" lvl="1">
              <a:lnSpc>
                <a:spcPts val="3164"/>
              </a:lnSpc>
              <a:buAutoNum type="arabicPeriod" startAt="1"/>
            </a:pPr>
            <a:r>
              <a:rPr lang="en-US" sz="2260">
                <a:solidFill>
                  <a:srgbClr val="E0C59C"/>
                </a:solidFill>
                <a:latin typeface="Poppins"/>
                <a:ea typeface="Poppins"/>
                <a:cs typeface="Poppins"/>
                <a:sym typeface="Poppins"/>
              </a:rPr>
              <a:t>Pengalaman Praktis dalam membangun dan menguji REST API telah memberikan wawasan mendalam tentang pengembangan backend berbasis platform, yang berguna dalam proyek dunia nyata.</a:t>
            </a:r>
          </a:p>
          <a:p>
            <a:pPr algn="l">
              <a:lnSpc>
                <a:spcPts val="3164"/>
              </a:lnSpc>
            </a:pPr>
          </a:p>
        </p:txBody>
      </p:sp>
      <p:sp>
        <p:nvSpPr>
          <p:cNvPr name="Freeform 3" id="3"/>
          <p:cNvSpPr/>
          <p:nvPr/>
        </p:nvSpPr>
        <p:spPr>
          <a:xfrm flipH="false" flipV="false" rot="0">
            <a:off x="-1385186" y="-1381086"/>
            <a:ext cx="4166886" cy="4114800"/>
          </a:xfrm>
          <a:custGeom>
            <a:avLst/>
            <a:gdLst/>
            <a:ahLst/>
            <a:cxnLst/>
            <a:rect r="r" b="b" t="t" l="l"/>
            <a:pathLst>
              <a:path h="4114800" w="4166886">
                <a:moveTo>
                  <a:pt x="0" y="0"/>
                </a:moveTo>
                <a:lnTo>
                  <a:pt x="4166886" y="0"/>
                </a:lnTo>
                <a:lnTo>
                  <a:pt x="41668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82223" y="9034027"/>
            <a:ext cx="4566145" cy="2967994"/>
          </a:xfrm>
          <a:custGeom>
            <a:avLst/>
            <a:gdLst/>
            <a:ahLst/>
            <a:cxnLst/>
            <a:rect r="r" b="b" t="t" l="l"/>
            <a:pathLst>
              <a:path h="2967994" w="4566145">
                <a:moveTo>
                  <a:pt x="0" y="0"/>
                </a:moveTo>
                <a:lnTo>
                  <a:pt x="4566145" y="0"/>
                </a:lnTo>
                <a:lnTo>
                  <a:pt x="4566145" y="2967994"/>
                </a:lnTo>
                <a:lnTo>
                  <a:pt x="0" y="296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47338" y="-440043"/>
            <a:ext cx="2564913" cy="2707032"/>
          </a:xfrm>
          <a:custGeom>
            <a:avLst/>
            <a:gdLst/>
            <a:ahLst/>
            <a:cxnLst/>
            <a:rect r="r" b="b" t="t" l="l"/>
            <a:pathLst>
              <a:path h="2707032" w="2564913">
                <a:moveTo>
                  <a:pt x="0" y="0"/>
                </a:moveTo>
                <a:lnTo>
                  <a:pt x="2564913" y="0"/>
                </a:lnTo>
                <a:lnTo>
                  <a:pt x="2564913" y="2707032"/>
                </a:lnTo>
                <a:lnTo>
                  <a:pt x="0" y="27070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55592" y="8922272"/>
            <a:ext cx="2745470" cy="2729455"/>
          </a:xfrm>
          <a:custGeom>
            <a:avLst/>
            <a:gdLst/>
            <a:ahLst/>
            <a:cxnLst/>
            <a:rect r="r" b="b" t="t" l="l"/>
            <a:pathLst>
              <a:path h="2729455" w="2745470">
                <a:moveTo>
                  <a:pt x="0" y="0"/>
                </a:moveTo>
                <a:lnTo>
                  <a:pt x="2745471" y="0"/>
                </a:lnTo>
                <a:lnTo>
                  <a:pt x="2745471" y="2729456"/>
                </a:lnTo>
                <a:lnTo>
                  <a:pt x="0" y="2729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840701" y="167639"/>
            <a:ext cx="14606599" cy="1493522"/>
          </a:xfrm>
          <a:prstGeom prst="rect">
            <a:avLst/>
          </a:prstGeom>
        </p:spPr>
        <p:txBody>
          <a:bodyPr anchor="t" rtlCol="false" tIns="0" lIns="0" bIns="0" rIns="0">
            <a:spAutoFit/>
          </a:bodyPr>
          <a:lstStyle/>
          <a:p>
            <a:pPr algn="ctr">
              <a:lnSpc>
                <a:spcPts val="11654"/>
              </a:lnSpc>
            </a:pPr>
            <a:r>
              <a:rPr lang="en-US" sz="8324" b="true">
                <a:solidFill>
                  <a:srgbClr val="E0C59C"/>
                </a:solidFill>
                <a:latin typeface="Poppins Bold"/>
                <a:ea typeface="Poppins Bold"/>
                <a:cs typeface="Poppins Bold"/>
                <a:sym typeface="Poppins Bold"/>
              </a:rPr>
              <a:t>kesimpulan</a:t>
            </a:r>
          </a:p>
        </p:txBody>
      </p:sp>
      <p:sp>
        <p:nvSpPr>
          <p:cNvPr name="Freeform 8" id="8"/>
          <p:cNvSpPr/>
          <p:nvPr/>
        </p:nvSpPr>
        <p:spPr>
          <a:xfrm flipH="false" flipV="false" rot="0">
            <a:off x="0" y="7888177"/>
            <a:ext cx="2171387" cy="2291701"/>
          </a:xfrm>
          <a:custGeom>
            <a:avLst/>
            <a:gdLst/>
            <a:ahLst/>
            <a:cxnLst/>
            <a:rect r="r" b="b" t="t" l="l"/>
            <a:pathLst>
              <a:path h="2291701" w="2171387">
                <a:moveTo>
                  <a:pt x="0" y="0"/>
                </a:moveTo>
                <a:lnTo>
                  <a:pt x="2171387" y="0"/>
                </a:lnTo>
                <a:lnTo>
                  <a:pt x="2171387" y="2291701"/>
                </a:lnTo>
                <a:lnTo>
                  <a:pt x="0" y="2291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838617" y="7944353"/>
            <a:ext cx="2118159" cy="2235524"/>
          </a:xfrm>
          <a:custGeom>
            <a:avLst/>
            <a:gdLst/>
            <a:ahLst/>
            <a:cxnLst/>
            <a:rect r="r" b="b" t="t" l="l"/>
            <a:pathLst>
              <a:path h="2235524" w="2118159">
                <a:moveTo>
                  <a:pt x="0" y="0"/>
                </a:moveTo>
                <a:lnTo>
                  <a:pt x="2118160" y="0"/>
                </a:lnTo>
                <a:lnTo>
                  <a:pt x="2118160" y="2235525"/>
                </a:lnTo>
                <a:lnTo>
                  <a:pt x="0" y="2235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4D5D"/>
        </a:solidFill>
      </p:bgPr>
    </p:bg>
    <p:spTree>
      <p:nvGrpSpPr>
        <p:cNvPr id="1" name=""/>
        <p:cNvGrpSpPr/>
        <p:nvPr/>
      </p:nvGrpSpPr>
      <p:grpSpPr>
        <a:xfrm>
          <a:off x="0" y="0"/>
          <a:ext cx="0" cy="0"/>
          <a:chOff x="0" y="0"/>
          <a:chExt cx="0" cy="0"/>
        </a:xfrm>
      </p:grpSpPr>
      <p:grpSp>
        <p:nvGrpSpPr>
          <p:cNvPr name="Group 2" id="2"/>
          <p:cNvGrpSpPr/>
          <p:nvPr/>
        </p:nvGrpSpPr>
        <p:grpSpPr>
          <a:xfrm rot="0">
            <a:off x="4542302" y="541802"/>
            <a:ext cx="9203396" cy="92033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C59C"/>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8514106">
            <a:off x="-23607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1474038">
            <a:off x="11856559"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15971359" y="824699"/>
            <a:ext cx="6701092" cy="6553668"/>
          </a:xfrm>
          <a:custGeom>
            <a:avLst/>
            <a:gdLst/>
            <a:ahLst/>
            <a:cxnLst/>
            <a:rect r="r" b="b" t="t" l="l"/>
            <a:pathLst>
              <a:path h="6553668" w="6701092">
                <a:moveTo>
                  <a:pt x="0" y="0"/>
                </a:moveTo>
                <a:lnTo>
                  <a:pt x="6701091" y="0"/>
                </a:lnTo>
                <a:lnTo>
                  <a:pt x="6701091" y="6553668"/>
                </a:lnTo>
                <a:lnTo>
                  <a:pt x="0" y="6553668"/>
                </a:lnTo>
                <a:lnTo>
                  <a:pt x="0" y="0"/>
                </a:lnTo>
                <a:close/>
              </a:path>
            </a:pathLst>
          </a:custGeom>
          <a:blipFill>
            <a:blip r:embed="rId3"/>
            <a:stretch>
              <a:fillRect l="0" t="0" r="0" b="0"/>
            </a:stretch>
          </a:blipFill>
        </p:spPr>
      </p:sp>
      <p:sp>
        <p:nvSpPr>
          <p:cNvPr name="TextBox 8" id="8"/>
          <p:cNvSpPr txBox="true"/>
          <p:nvPr/>
        </p:nvSpPr>
        <p:spPr>
          <a:xfrm rot="0">
            <a:off x="6103160" y="3915288"/>
            <a:ext cx="6081680" cy="2513574"/>
          </a:xfrm>
          <a:prstGeom prst="rect">
            <a:avLst/>
          </a:prstGeom>
        </p:spPr>
        <p:txBody>
          <a:bodyPr anchor="t" rtlCol="false" tIns="0" lIns="0" bIns="0" rIns="0">
            <a:spAutoFit/>
          </a:bodyPr>
          <a:lstStyle/>
          <a:p>
            <a:pPr algn="ctr">
              <a:lnSpc>
                <a:spcPts val="9304"/>
              </a:lnSpc>
            </a:pPr>
            <a:r>
              <a:rPr lang="en-US" sz="9121" b="true">
                <a:solidFill>
                  <a:srgbClr val="374D5D"/>
                </a:solidFill>
                <a:latin typeface="Poppins Bold"/>
                <a:ea typeface="Poppins Bold"/>
                <a:cs typeface="Poppins Bold"/>
                <a:sym typeface="Poppins Bold"/>
              </a:rPr>
              <a:t>Terima</a:t>
            </a:r>
          </a:p>
          <a:p>
            <a:pPr algn="ctr">
              <a:lnSpc>
                <a:spcPts val="9304"/>
              </a:lnSpc>
            </a:pPr>
            <a:r>
              <a:rPr lang="en-US" b="true" sz="9121">
                <a:solidFill>
                  <a:srgbClr val="374D5D"/>
                </a:solidFill>
                <a:latin typeface="Poppins Bold"/>
                <a:ea typeface="Poppins Bold"/>
                <a:cs typeface="Poppins Bold"/>
                <a:sym typeface="Poppins Bold"/>
              </a:rPr>
              <a:t>K</a:t>
            </a:r>
            <a:r>
              <a:rPr lang="en-US" b="true" sz="9121">
                <a:solidFill>
                  <a:srgbClr val="374D5D"/>
                </a:solidFill>
                <a:latin typeface="Poppins Bold"/>
                <a:ea typeface="Poppins Bold"/>
                <a:cs typeface="Poppins Bold"/>
                <a:sym typeface="Poppins Bold"/>
              </a:rPr>
              <a:t>asih</a:t>
            </a:r>
          </a:p>
        </p:txBody>
      </p:sp>
      <p:sp>
        <p:nvSpPr>
          <p:cNvPr name="Freeform 9" id="9"/>
          <p:cNvSpPr/>
          <p:nvPr/>
        </p:nvSpPr>
        <p:spPr>
          <a:xfrm flipH="false" flipV="false" rot="-4673371">
            <a:off x="-3063049" y="1557088"/>
            <a:ext cx="6701092" cy="6553668"/>
          </a:xfrm>
          <a:custGeom>
            <a:avLst/>
            <a:gdLst/>
            <a:ahLst/>
            <a:cxnLst/>
            <a:rect r="r" b="b" t="t" l="l"/>
            <a:pathLst>
              <a:path h="6553668" w="6701092">
                <a:moveTo>
                  <a:pt x="0" y="0"/>
                </a:moveTo>
                <a:lnTo>
                  <a:pt x="6701092" y="0"/>
                </a:lnTo>
                <a:lnTo>
                  <a:pt x="6701092" y="6553667"/>
                </a:lnTo>
                <a:lnTo>
                  <a:pt x="0" y="6553667"/>
                </a:lnTo>
                <a:lnTo>
                  <a:pt x="0" y="0"/>
                </a:lnTo>
                <a:close/>
              </a:path>
            </a:pathLst>
          </a:custGeom>
          <a:blipFill>
            <a:blip r:embed="rId3"/>
            <a:stretch>
              <a:fillRect l="0" t="0" r="0" b="0"/>
            </a:stretch>
          </a:blipFill>
        </p:spPr>
      </p:sp>
      <p:sp>
        <p:nvSpPr>
          <p:cNvPr name="Freeform 10" id="10"/>
          <p:cNvSpPr/>
          <p:nvPr/>
        </p:nvSpPr>
        <p:spPr>
          <a:xfrm flipH="true" flipV="false" rot="0">
            <a:off x="10518280" y="4833921"/>
            <a:ext cx="5189385" cy="6046953"/>
          </a:xfrm>
          <a:custGeom>
            <a:avLst/>
            <a:gdLst/>
            <a:ahLst/>
            <a:cxnLst/>
            <a:rect r="r" b="b" t="t" l="l"/>
            <a:pathLst>
              <a:path h="6046953" w="5189385">
                <a:moveTo>
                  <a:pt x="5189385" y="0"/>
                </a:moveTo>
                <a:lnTo>
                  <a:pt x="0" y="0"/>
                </a:lnTo>
                <a:lnTo>
                  <a:pt x="0" y="6046953"/>
                </a:lnTo>
                <a:lnTo>
                  <a:pt x="5189385" y="6046953"/>
                </a:lnTo>
                <a:lnTo>
                  <a:pt x="518938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17286" y="-321152"/>
            <a:ext cx="2171387" cy="2291701"/>
          </a:xfrm>
          <a:custGeom>
            <a:avLst/>
            <a:gdLst/>
            <a:ahLst/>
            <a:cxnLst/>
            <a:rect r="r" b="b" t="t" l="l"/>
            <a:pathLst>
              <a:path h="2291701" w="2171387">
                <a:moveTo>
                  <a:pt x="0" y="0"/>
                </a:moveTo>
                <a:lnTo>
                  <a:pt x="2171386" y="0"/>
                </a:lnTo>
                <a:lnTo>
                  <a:pt x="2171386" y="2291702"/>
                </a:lnTo>
                <a:lnTo>
                  <a:pt x="0" y="2291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421331" y="-264975"/>
            <a:ext cx="2118159" cy="2235524"/>
          </a:xfrm>
          <a:custGeom>
            <a:avLst/>
            <a:gdLst/>
            <a:ahLst/>
            <a:cxnLst/>
            <a:rect r="r" b="b" t="t" l="l"/>
            <a:pathLst>
              <a:path h="2235524" w="2118159">
                <a:moveTo>
                  <a:pt x="0" y="0"/>
                </a:moveTo>
                <a:lnTo>
                  <a:pt x="2118159" y="0"/>
                </a:lnTo>
                <a:lnTo>
                  <a:pt x="2118159" y="2235525"/>
                </a:lnTo>
                <a:lnTo>
                  <a:pt x="0" y="2235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sp>
        <p:nvSpPr>
          <p:cNvPr name="Freeform 2" id="2"/>
          <p:cNvSpPr/>
          <p:nvPr/>
        </p:nvSpPr>
        <p:spPr>
          <a:xfrm flipH="false" flipV="false" rot="0">
            <a:off x="12722995" y="-3086100"/>
            <a:ext cx="7992999" cy="8229600"/>
          </a:xfrm>
          <a:custGeom>
            <a:avLst/>
            <a:gdLst/>
            <a:ahLst/>
            <a:cxnLst/>
            <a:rect r="r" b="b" t="t" l="l"/>
            <a:pathLst>
              <a:path h="8229600" w="7992999">
                <a:moveTo>
                  <a:pt x="0" y="0"/>
                </a:moveTo>
                <a:lnTo>
                  <a:pt x="7992999" y="0"/>
                </a:lnTo>
                <a:lnTo>
                  <a:pt x="79929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2927203" y="5837200"/>
            <a:ext cx="6275546" cy="6142191"/>
          </a:xfrm>
          <a:custGeom>
            <a:avLst/>
            <a:gdLst/>
            <a:ahLst/>
            <a:cxnLst/>
            <a:rect r="r" b="b" t="t" l="l"/>
            <a:pathLst>
              <a:path h="6142191" w="6275546">
                <a:moveTo>
                  <a:pt x="0" y="0"/>
                </a:moveTo>
                <a:lnTo>
                  <a:pt x="6275546" y="0"/>
                </a:lnTo>
                <a:lnTo>
                  <a:pt x="6275546" y="6142191"/>
                </a:lnTo>
                <a:lnTo>
                  <a:pt x="0" y="6142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22995" y="4900675"/>
            <a:ext cx="4846124" cy="4114800"/>
          </a:xfrm>
          <a:custGeom>
            <a:avLst/>
            <a:gdLst/>
            <a:ahLst/>
            <a:cxnLst/>
            <a:rect r="r" b="b" t="t" l="l"/>
            <a:pathLst>
              <a:path h="4114800" w="4846124">
                <a:moveTo>
                  <a:pt x="0" y="0"/>
                </a:moveTo>
                <a:lnTo>
                  <a:pt x="4846125" y="0"/>
                </a:lnTo>
                <a:lnTo>
                  <a:pt x="484612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1976344"/>
            <a:ext cx="6781237" cy="939904"/>
            <a:chOff x="0" y="0"/>
            <a:chExt cx="1786005" cy="247547"/>
          </a:xfrm>
        </p:grpSpPr>
        <p:sp>
          <p:nvSpPr>
            <p:cNvPr name="Freeform 6" id="6"/>
            <p:cNvSpPr/>
            <p:nvPr/>
          </p:nvSpPr>
          <p:spPr>
            <a:xfrm flipH="false" flipV="false" rot="0">
              <a:off x="0" y="0"/>
              <a:ext cx="1786005" cy="247547"/>
            </a:xfrm>
            <a:custGeom>
              <a:avLst/>
              <a:gdLst/>
              <a:ahLst/>
              <a:cxnLst/>
              <a:rect r="r" b="b" t="t" l="l"/>
              <a:pathLst>
                <a:path h="247547" w="1786005">
                  <a:moveTo>
                    <a:pt x="58225" y="0"/>
                  </a:moveTo>
                  <a:lnTo>
                    <a:pt x="1727780" y="0"/>
                  </a:lnTo>
                  <a:cubicBezTo>
                    <a:pt x="1743222" y="0"/>
                    <a:pt x="1758032" y="6134"/>
                    <a:pt x="1768951" y="17054"/>
                  </a:cubicBezTo>
                  <a:cubicBezTo>
                    <a:pt x="1779871" y="27973"/>
                    <a:pt x="1786005" y="42783"/>
                    <a:pt x="1786005" y="58225"/>
                  </a:cubicBezTo>
                  <a:lnTo>
                    <a:pt x="1786005" y="189322"/>
                  </a:lnTo>
                  <a:cubicBezTo>
                    <a:pt x="1786005" y="204764"/>
                    <a:pt x="1779871" y="219574"/>
                    <a:pt x="1768951" y="230493"/>
                  </a:cubicBezTo>
                  <a:cubicBezTo>
                    <a:pt x="1758032" y="241412"/>
                    <a:pt x="1743222" y="247547"/>
                    <a:pt x="1727780" y="247547"/>
                  </a:cubicBezTo>
                  <a:lnTo>
                    <a:pt x="58225" y="247547"/>
                  </a:lnTo>
                  <a:cubicBezTo>
                    <a:pt x="42783" y="247547"/>
                    <a:pt x="27973" y="241412"/>
                    <a:pt x="17054" y="230493"/>
                  </a:cubicBezTo>
                  <a:cubicBezTo>
                    <a:pt x="6134" y="219574"/>
                    <a:pt x="0" y="204764"/>
                    <a:pt x="0" y="189322"/>
                  </a:cubicBezTo>
                  <a:lnTo>
                    <a:pt x="0" y="58225"/>
                  </a:lnTo>
                  <a:cubicBezTo>
                    <a:pt x="0" y="42783"/>
                    <a:pt x="6134" y="27973"/>
                    <a:pt x="17054" y="17054"/>
                  </a:cubicBezTo>
                  <a:cubicBezTo>
                    <a:pt x="27973" y="6134"/>
                    <a:pt x="42783" y="0"/>
                    <a:pt x="58225" y="0"/>
                  </a:cubicBezTo>
                  <a:close/>
                </a:path>
              </a:pathLst>
            </a:custGeom>
            <a:solidFill>
              <a:srgbClr val="374D5D"/>
            </a:solidFill>
          </p:spPr>
        </p:sp>
        <p:sp>
          <p:nvSpPr>
            <p:cNvPr name="TextBox 7" id="7"/>
            <p:cNvSpPr txBox="true"/>
            <p:nvPr/>
          </p:nvSpPr>
          <p:spPr>
            <a:xfrm>
              <a:off x="0" y="-57150"/>
              <a:ext cx="1786005" cy="3046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67639"/>
            <a:ext cx="14606599" cy="1493522"/>
          </a:xfrm>
          <a:prstGeom prst="rect">
            <a:avLst/>
          </a:prstGeom>
        </p:spPr>
        <p:txBody>
          <a:bodyPr anchor="t" rtlCol="false" tIns="0" lIns="0" bIns="0" rIns="0">
            <a:spAutoFit/>
          </a:bodyPr>
          <a:lstStyle/>
          <a:p>
            <a:pPr algn="l">
              <a:lnSpc>
                <a:spcPts val="11654"/>
              </a:lnSpc>
            </a:pPr>
            <a:r>
              <a:rPr lang="en-US" sz="8324" b="true">
                <a:solidFill>
                  <a:srgbClr val="374D5D"/>
                </a:solidFill>
                <a:latin typeface="Poppins Bold"/>
                <a:ea typeface="Poppins Bold"/>
                <a:cs typeface="Poppins Bold"/>
                <a:sym typeface="Poppins Bold"/>
              </a:rPr>
              <a:t>Daftar Anggota</a:t>
            </a:r>
          </a:p>
        </p:txBody>
      </p:sp>
      <p:sp>
        <p:nvSpPr>
          <p:cNvPr name="TextBox 9" id="9"/>
          <p:cNvSpPr txBox="true"/>
          <p:nvPr/>
        </p:nvSpPr>
        <p:spPr>
          <a:xfrm rot="0">
            <a:off x="1672905" y="1903752"/>
            <a:ext cx="5720056" cy="942213"/>
          </a:xfrm>
          <a:prstGeom prst="rect">
            <a:avLst/>
          </a:prstGeom>
        </p:spPr>
        <p:txBody>
          <a:bodyPr anchor="t" rtlCol="false" tIns="0" lIns="0" bIns="0" rIns="0">
            <a:spAutoFit/>
          </a:bodyPr>
          <a:lstStyle/>
          <a:p>
            <a:pPr algn="l">
              <a:lnSpc>
                <a:spcPts val="7392"/>
              </a:lnSpc>
            </a:pPr>
            <a:r>
              <a:rPr lang="en-US" sz="5280">
                <a:solidFill>
                  <a:srgbClr val="F4DDB5"/>
                </a:solidFill>
                <a:latin typeface="Poppins"/>
                <a:ea typeface="Poppins"/>
                <a:cs typeface="Poppins"/>
                <a:sym typeface="Poppins"/>
              </a:rPr>
              <a:t>Boyke Ramadha</a:t>
            </a:r>
          </a:p>
        </p:txBody>
      </p:sp>
      <p:grpSp>
        <p:nvGrpSpPr>
          <p:cNvPr name="Group 10" id="10"/>
          <p:cNvGrpSpPr/>
          <p:nvPr/>
        </p:nvGrpSpPr>
        <p:grpSpPr>
          <a:xfrm rot="0">
            <a:off x="1142314" y="3297248"/>
            <a:ext cx="6781237" cy="939904"/>
            <a:chOff x="0" y="0"/>
            <a:chExt cx="1786005" cy="247547"/>
          </a:xfrm>
        </p:grpSpPr>
        <p:sp>
          <p:nvSpPr>
            <p:cNvPr name="Freeform 11" id="11"/>
            <p:cNvSpPr/>
            <p:nvPr/>
          </p:nvSpPr>
          <p:spPr>
            <a:xfrm flipH="false" flipV="false" rot="0">
              <a:off x="0" y="0"/>
              <a:ext cx="1786005" cy="247547"/>
            </a:xfrm>
            <a:custGeom>
              <a:avLst/>
              <a:gdLst/>
              <a:ahLst/>
              <a:cxnLst/>
              <a:rect r="r" b="b" t="t" l="l"/>
              <a:pathLst>
                <a:path h="247547" w="1786005">
                  <a:moveTo>
                    <a:pt x="58225" y="0"/>
                  </a:moveTo>
                  <a:lnTo>
                    <a:pt x="1727780" y="0"/>
                  </a:lnTo>
                  <a:cubicBezTo>
                    <a:pt x="1743222" y="0"/>
                    <a:pt x="1758032" y="6134"/>
                    <a:pt x="1768951" y="17054"/>
                  </a:cubicBezTo>
                  <a:cubicBezTo>
                    <a:pt x="1779871" y="27973"/>
                    <a:pt x="1786005" y="42783"/>
                    <a:pt x="1786005" y="58225"/>
                  </a:cubicBezTo>
                  <a:lnTo>
                    <a:pt x="1786005" y="189322"/>
                  </a:lnTo>
                  <a:cubicBezTo>
                    <a:pt x="1786005" y="204764"/>
                    <a:pt x="1779871" y="219574"/>
                    <a:pt x="1768951" y="230493"/>
                  </a:cubicBezTo>
                  <a:cubicBezTo>
                    <a:pt x="1758032" y="241412"/>
                    <a:pt x="1743222" y="247547"/>
                    <a:pt x="1727780" y="247547"/>
                  </a:cubicBezTo>
                  <a:lnTo>
                    <a:pt x="58225" y="247547"/>
                  </a:lnTo>
                  <a:cubicBezTo>
                    <a:pt x="42783" y="247547"/>
                    <a:pt x="27973" y="241412"/>
                    <a:pt x="17054" y="230493"/>
                  </a:cubicBezTo>
                  <a:cubicBezTo>
                    <a:pt x="6134" y="219574"/>
                    <a:pt x="0" y="204764"/>
                    <a:pt x="0" y="189322"/>
                  </a:cubicBezTo>
                  <a:lnTo>
                    <a:pt x="0" y="58225"/>
                  </a:lnTo>
                  <a:cubicBezTo>
                    <a:pt x="0" y="42783"/>
                    <a:pt x="6134" y="27973"/>
                    <a:pt x="17054" y="17054"/>
                  </a:cubicBezTo>
                  <a:cubicBezTo>
                    <a:pt x="27973" y="6134"/>
                    <a:pt x="42783" y="0"/>
                    <a:pt x="58225" y="0"/>
                  </a:cubicBezTo>
                  <a:close/>
                </a:path>
              </a:pathLst>
            </a:custGeom>
            <a:solidFill>
              <a:srgbClr val="374D5D"/>
            </a:solidFill>
          </p:spPr>
        </p:sp>
        <p:sp>
          <p:nvSpPr>
            <p:cNvPr name="TextBox 12" id="12"/>
            <p:cNvSpPr txBox="true"/>
            <p:nvPr/>
          </p:nvSpPr>
          <p:spPr>
            <a:xfrm>
              <a:off x="0" y="-57150"/>
              <a:ext cx="1786005" cy="30469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786520" y="3224656"/>
            <a:ext cx="5720056" cy="942213"/>
          </a:xfrm>
          <a:prstGeom prst="rect">
            <a:avLst/>
          </a:prstGeom>
        </p:spPr>
        <p:txBody>
          <a:bodyPr anchor="t" rtlCol="false" tIns="0" lIns="0" bIns="0" rIns="0">
            <a:spAutoFit/>
          </a:bodyPr>
          <a:lstStyle/>
          <a:p>
            <a:pPr algn="l">
              <a:lnSpc>
                <a:spcPts val="7392"/>
              </a:lnSpc>
            </a:pPr>
            <a:r>
              <a:rPr lang="en-US" sz="5280">
                <a:solidFill>
                  <a:srgbClr val="F4DDB5"/>
                </a:solidFill>
                <a:latin typeface="Poppins"/>
                <a:ea typeface="Poppins"/>
                <a:cs typeface="Poppins"/>
                <a:sym typeface="Poppins"/>
              </a:rPr>
              <a:t>Rian Ependi</a:t>
            </a:r>
          </a:p>
        </p:txBody>
      </p:sp>
      <p:grpSp>
        <p:nvGrpSpPr>
          <p:cNvPr name="Group 14" id="14"/>
          <p:cNvGrpSpPr/>
          <p:nvPr/>
        </p:nvGrpSpPr>
        <p:grpSpPr>
          <a:xfrm rot="0">
            <a:off x="1142314" y="4684827"/>
            <a:ext cx="6781237" cy="939904"/>
            <a:chOff x="0" y="0"/>
            <a:chExt cx="1786005" cy="247547"/>
          </a:xfrm>
        </p:grpSpPr>
        <p:sp>
          <p:nvSpPr>
            <p:cNvPr name="Freeform 15" id="15"/>
            <p:cNvSpPr/>
            <p:nvPr/>
          </p:nvSpPr>
          <p:spPr>
            <a:xfrm flipH="false" flipV="false" rot="0">
              <a:off x="0" y="0"/>
              <a:ext cx="1786005" cy="247547"/>
            </a:xfrm>
            <a:custGeom>
              <a:avLst/>
              <a:gdLst/>
              <a:ahLst/>
              <a:cxnLst/>
              <a:rect r="r" b="b" t="t" l="l"/>
              <a:pathLst>
                <a:path h="247547" w="1786005">
                  <a:moveTo>
                    <a:pt x="58225" y="0"/>
                  </a:moveTo>
                  <a:lnTo>
                    <a:pt x="1727780" y="0"/>
                  </a:lnTo>
                  <a:cubicBezTo>
                    <a:pt x="1743222" y="0"/>
                    <a:pt x="1758032" y="6134"/>
                    <a:pt x="1768951" y="17054"/>
                  </a:cubicBezTo>
                  <a:cubicBezTo>
                    <a:pt x="1779871" y="27973"/>
                    <a:pt x="1786005" y="42783"/>
                    <a:pt x="1786005" y="58225"/>
                  </a:cubicBezTo>
                  <a:lnTo>
                    <a:pt x="1786005" y="189322"/>
                  </a:lnTo>
                  <a:cubicBezTo>
                    <a:pt x="1786005" y="204764"/>
                    <a:pt x="1779871" y="219574"/>
                    <a:pt x="1768951" y="230493"/>
                  </a:cubicBezTo>
                  <a:cubicBezTo>
                    <a:pt x="1758032" y="241412"/>
                    <a:pt x="1743222" y="247547"/>
                    <a:pt x="1727780" y="247547"/>
                  </a:cubicBezTo>
                  <a:lnTo>
                    <a:pt x="58225" y="247547"/>
                  </a:lnTo>
                  <a:cubicBezTo>
                    <a:pt x="42783" y="247547"/>
                    <a:pt x="27973" y="241412"/>
                    <a:pt x="17054" y="230493"/>
                  </a:cubicBezTo>
                  <a:cubicBezTo>
                    <a:pt x="6134" y="219574"/>
                    <a:pt x="0" y="204764"/>
                    <a:pt x="0" y="189322"/>
                  </a:cubicBezTo>
                  <a:lnTo>
                    <a:pt x="0" y="58225"/>
                  </a:lnTo>
                  <a:cubicBezTo>
                    <a:pt x="0" y="42783"/>
                    <a:pt x="6134" y="27973"/>
                    <a:pt x="17054" y="17054"/>
                  </a:cubicBezTo>
                  <a:cubicBezTo>
                    <a:pt x="27973" y="6134"/>
                    <a:pt x="42783" y="0"/>
                    <a:pt x="58225" y="0"/>
                  </a:cubicBezTo>
                  <a:close/>
                </a:path>
              </a:pathLst>
            </a:custGeom>
            <a:solidFill>
              <a:srgbClr val="374D5D"/>
            </a:solidFill>
          </p:spPr>
        </p:sp>
        <p:sp>
          <p:nvSpPr>
            <p:cNvPr name="TextBox 16" id="16"/>
            <p:cNvSpPr txBox="true"/>
            <p:nvPr/>
          </p:nvSpPr>
          <p:spPr>
            <a:xfrm>
              <a:off x="0" y="-57150"/>
              <a:ext cx="1786005" cy="30469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86520" y="4612235"/>
            <a:ext cx="5720056" cy="942213"/>
          </a:xfrm>
          <a:prstGeom prst="rect">
            <a:avLst/>
          </a:prstGeom>
        </p:spPr>
        <p:txBody>
          <a:bodyPr anchor="t" rtlCol="false" tIns="0" lIns="0" bIns="0" rIns="0">
            <a:spAutoFit/>
          </a:bodyPr>
          <a:lstStyle/>
          <a:p>
            <a:pPr algn="l">
              <a:lnSpc>
                <a:spcPts val="7392"/>
              </a:lnSpc>
            </a:pPr>
            <a:r>
              <a:rPr lang="en-US" sz="5280">
                <a:solidFill>
                  <a:srgbClr val="F4DDB5"/>
                </a:solidFill>
                <a:latin typeface="Poppins"/>
                <a:ea typeface="Poppins"/>
                <a:cs typeface="Poppins"/>
                <a:sym typeface="Poppins"/>
              </a:rPr>
              <a:t>Sultan Nurfalah</a:t>
            </a:r>
          </a:p>
        </p:txBody>
      </p:sp>
      <p:grpSp>
        <p:nvGrpSpPr>
          <p:cNvPr name="Group 18" id="18"/>
          <p:cNvGrpSpPr/>
          <p:nvPr/>
        </p:nvGrpSpPr>
        <p:grpSpPr>
          <a:xfrm rot="0">
            <a:off x="1142314" y="6072406"/>
            <a:ext cx="6781237" cy="939904"/>
            <a:chOff x="0" y="0"/>
            <a:chExt cx="1786005" cy="247547"/>
          </a:xfrm>
        </p:grpSpPr>
        <p:sp>
          <p:nvSpPr>
            <p:cNvPr name="Freeform 19" id="19"/>
            <p:cNvSpPr/>
            <p:nvPr/>
          </p:nvSpPr>
          <p:spPr>
            <a:xfrm flipH="false" flipV="false" rot="0">
              <a:off x="0" y="0"/>
              <a:ext cx="1786005" cy="247547"/>
            </a:xfrm>
            <a:custGeom>
              <a:avLst/>
              <a:gdLst/>
              <a:ahLst/>
              <a:cxnLst/>
              <a:rect r="r" b="b" t="t" l="l"/>
              <a:pathLst>
                <a:path h="247547" w="1786005">
                  <a:moveTo>
                    <a:pt x="58225" y="0"/>
                  </a:moveTo>
                  <a:lnTo>
                    <a:pt x="1727780" y="0"/>
                  </a:lnTo>
                  <a:cubicBezTo>
                    <a:pt x="1743222" y="0"/>
                    <a:pt x="1758032" y="6134"/>
                    <a:pt x="1768951" y="17054"/>
                  </a:cubicBezTo>
                  <a:cubicBezTo>
                    <a:pt x="1779871" y="27973"/>
                    <a:pt x="1786005" y="42783"/>
                    <a:pt x="1786005" y="58225"/>
                  </a:cubicBezTo>
                  <a:lnTo>
                    <a:pt x="1786005" y="189322"/>
                  </a:lnTo>
                  <a:cubicBezTo>
                    <a:pt x="1786005" y="204764"/>
                    <a:pt x="1779871" y="219574"/>
                    <a:pt x="1768951" y="230493"/>
                  </a:cubicBezTo>
                  <a:cubicBezTo>
                    <a:pt x="1758032" y="241412"/>
                    <a:pt x="1743222" y="247547"/>
                    <a:pt x="1727780" y="247547"/>
                  </a:cubicBezTo>
                  <a:lnTo>
                    <a:pt x="58225" y="247547"/>
                  </a:lnTo>
                  <a:cubicBezTo>
                    <a:pt x="42783" y="247547"/>
                    <a:pt x="27973" y="241412"/>
                    <a:pt x="17054" y="230493"/>
                  </a:cubicBezTo>
                  <a:cubicBezTo>
                    <a:pt x="6134" y="219574"/>
                    <a:pt x="0" y="204764"/>
                    <a:pt x="0" y="189322"/>
                  </a:cubicBezTo>
                  <a:lnTo>
                    <a:pt x="0" y="58225"/>
                  </a:lnTo>
                  <a:cubicBezTo>
                    <a:pt x="0" y="42783"/>
                    <a:pt x="6134" y="27973"/>
                    <a:pt x="17054" y="17054"/>
                  </a:cubicBezTo>
                  <a:cubicBezTo>
                    <a:pt x="27973" y="6134"/>
                    <a:pt x="42783" y="0"/>
                    <a:pt x="58225" y="0"/>
                  </a:cubicBezTo>
                  <a:close/>
                </a:path>
              </a:pathLst>
            </a:custGeom>
            <a:solidFill>
              <a:srgbClr val="374D5D"/>
            </a:solidFill>
          </p:spPr>
        </p:sp>
        <p:sp>
          <p:nvSpPr>
            <p:cNvPr name="TextBox 20" id="20"/>
            <p:cNvSpPr txBox="true"/>
            <p:nvPr/>
          </p:nvSpPr>
          <p:spPr>
            <a:xfrm>
              <a:off x="0" y="-57150"/>
              <a:ext cx="1786005" cy="30469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42314" y="7459985"/>
            <a:ext cx="6781237" cy="939904"/>
            <a:chOff x="0" y="0"/>
            <a:chExt cx="1786005" cy="247547"/>
          </a:xfrm>
        </p:grpSpPr>
        <p:sp>
          <p:nvSpPr>
            <p:cNvPr name="Freeform 22" id="22"/>
            <p:cNvSpPr/>
            <p:nvPr/>
          </p:nvSpPr>
          <p:spPr>
            <a:xfrm flipH="false" flipV="false" rot="0">
              <a:off x="0" y="0"/>
              <a:ext cx="1786005" cy="247547"/>
            </a:xfrm>
            <a:custGeom>
              <a:avLst/>
              <a:gdLst/>
              <a:ahLst/>
              <a:cxnLst/>
              <a:rect r="r" b="b" t="t" l="l"/>
              <a:pathLst>
                <a:path h="247547" w="1786005">
                  <a:moveTo>
                    <a:pt x="58225" y="0"/>
                  </a:moveTo>
                  <a:lnTo>
                    <a:pt x="1727780" y="0"/>
                  </a:lnTo>
                  <a:cubicBezTo>
                    <a:pt x="1743222" y="0"/>
                    <a:pt x="1758032" y="6134"/>
                    <a:pt x="1768951" y="17054"/>
                  </a:cubicBezTo>
                  <a:cubicBezTo>
                    <a:pt x="1779871" y="27973"/>
                    <a:pt x="1786005" y="42783"/>
                    <a:pt x="1786005" y="58225"/>
                  </a:cubicBezTo>
                  <a:lnTo>
                    <a:pt x="1786005" y="189322"/>
                  </a:lnTo>
                  <a:cubicBezTo>
                    <a:pt x="1786005" y="204764"/>
                    <a:pt x="1779871" y="219574"/>
                    <a:pt x="1768951" y="230493"/>
                  </a:cubicBezTo>
                  <a:cubicBezTo>
                    <a:pt x="1758032" y="241412"/>
                    <a:pt x="1743222" y="247547"/>
                    <a:pt x="1727780" y="247547"/>
                  </a:cubicBezTo>
                  <a:lnTo>
                    <a:pt x="58225" y="247547"/>
                  </a:lnTo>
                  <a:cubicBezTo>
                    <a:pt x="42783" y="247547"/>
                    <a:pt x="27973" y="241412"/>
                    <a:pt x="17054" y="230493"/>
                  </a:cubicBezTo>
                  <a:cubicBezTo>
                    <a:pt x="6134" y="219574"/>
                    <a:pt x="0" y="204764"/>
                    <a:pt x="0" y="189322"/>
                  </a:cubicBezTo>
                  <a:lnTo>
                    <a:pt x="0" y="58225"/>
                  </a:lnTo>
                  <a:cubicBezTo>
                    <a:pt x="0" y="42783"/>
                    <a:pt x="6134" y="27973"/>
                    <a:pt x="17054" y="17054"/>
                  </a:cubicBezTo>
                  <a:cubicBezTo>
                    <a:pt x="27973" y="6134"/>
                    <a:pt x="42783" y="0"/>
                    <a:pt x="58225" y="0"/>
                  </a:cubicBezTo>
                  <a:close/>
                </a:path>
              </a:pathLst>
            </a:custGeom>
            <a:solidFill>
              <a:srgbClr val="374D5D"/>
            </a:solidFill>
          </p:spPr>
        </p:sp>
        <p:sp>
          <p:nvSpPr>
            <p:cNvPr name="TextBox 23" id="23"/>
            <p:cNvSpPr txBox="true"/>
            <p:nvPr/>
          </p:nvSpPr>
          <p:spPr>
            <a:xfrm>
              <a:off x="0" y="-57150"/>
              <a:ext cx="1786005" cy="30469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786520" y="7387393"/>
            <a:ext cx="5720056" cy="942213"/>
          </a:xfrm>
          <a:prstGeom prst="rect">
            <a:avLst/>
          </a:prstGeom>
        </p:spPr>
        <p:txBody>
          <a:bodyPr anchor="t" rtlCol="false" tIns="0" lIns="0" bIns="0" rIns="0">
            <a:spAutoFit/>
          </a:bodyPr>
          <a:lstStyle/>
          <a:p>
            <a:pPr algn="l">
              <a:lnSpc>
                <a:spcPts val="7392"/>
              </a:lnSpc>
            </a:pPr>
            <a:r>
              <a:rPr lang="en-US" sz="5280">
                <a:solidFill>
                  <a:srgbClr val="F4DDB5"/>
                </a:solidFill>
                <a:latin typeface="Poppins"/>
                <a:ea typeface="Poppins"/>
                <a:cs typeface="Poppins"/>
                <a:sym typeface="Poppins"/>
              </a:rPr>
              <a:t>Yulinda Fitri</a:t>
            </a:r>
          </a:p>
        </p:txBody>
      </p:sp>
      <p:sp>
        <p:nvSpPr>
          <p:cNvPr name="TextBox 25" id="25"/>
          <p:cNvSpPr txBox="true"/>
          <p:nvPr/>
        </p:nvSpPr>
        <p:spPr>
          <a:xfrm rot="0">
            <a:off x="1786520" y="6070097"/>
            <a:ext cx="5720056" cy="942213"/>
          </a:xfrm>
          <a:prstGeom prst="rect">
            <a:avLst/>
          </a:prstGeom>
        </p:spPr>
        <p:txBody>
          <a:bodyPr anchor="t" rtlCol="false" tIns="0" lIns="0" bIns="0" rIns="0">
            <a:spAutoFit/>
          </a:bodyPr>
          <a:lstStyle/>
          <a:p>
            <a:pPr algn="l">
              <a:lnSpc>
                <a:spcPts val="7392"/>
              </a:lnSpc>
            </a:pPr>
            <a:r>
              <a:rPr lang="en-US" sz="5280">
                <a:solidFill>
                  <a:srgbClr val="F4DDB5"/>
                </a:solidFill>
                <a:latin typeface="Poppins"/>
                <a:ea typeface="Poppins"/>
                <a:cs typeface="Poppins"/>
                <a:sym typeface="Poppins"/>
              </a:rPr>
              <a:t>Ahmad Ghifari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sp>
        <p:nvSpPr>
          <p:cNvPr name="TextBox 2" id="2"/>
          <p:cNvSpPr txBox="true"/>
          <p:nvPr/>
        </p:nvSpPr>
        <p:spPr>
          <a:xfrm rot="0">
            <a:off x="2446744" y="2662222"/>
            <a:ext cx="13394511" cy="6119144"/>
          </a:xfrm>
          <a:prstGeom prst="rect">
            <a:avLst/>
          </a:prstGeom>
        </p:spPr>
        <p:txBody>
          <a:bodyPr anchor="t" rtlCol="false" tIns="0" lIns="0" bIns="0" rIns="0">
            <a:spAutoFit/>
          </a:bodyPr>
          <a:lstStyle/>
          <a:p>
            <a:pPr algn="ctr">
              <a:lnSpc>
                <a:spcPts val="3763"/>
              </a:lnSpc>
            </a:pPr>
            <a:r>
              <a:rPr lang="en-US" sz="2687">
                <a:solidFill>
                  <a:srgbClr val="324149"/>
                </a:solidFill>
                <a:latin typeface="Poppins"/>
                <a:ea typeface="Poppins"/>
                <a:cs typeface="Poppins"/>
                <a:sym typeface="Poppins"/>
              </a:rPr>
              <a:t>Proyek ini bertujuan untuk mengimplementasikan konsep dan materi yang telah dipelajari dalam pemrograman berbasis platform ke dalam perancangan serta pengembangan API untuk platform workout-tracker. Dalam proyek ini, berbagai aspek penting dalam pengembangan API akan diterapkan, termasuk integrasi dengan API publik, perancangan dan penggunaan endpoint yang efisien, serta penerapan mekanisme autentikasi dan otorisasi menggunakan JSON Web Token (JWT). Selain itu, proyek ini juga mencakup optimasi performa API, pengelolaan data pengguna, serta penerapan praktik terbaik dalam keamanan dan skalabilitas sistem. Dengan adanya implementasi ini, diharapkan platform workout-tracker dapat berfungsi secara optimal dalam mengelola data latihan pengguna serta memberikan pengalaman yang lebih baik bagi penggunanya.</a:t>
            </a:r>
          </a:p>
          <a:p>
            <a:pPr algn="ctr">
              <a:lnSpc>
                <a:spcPts val="3763"/>
              </a:lnSpc>
            </a:pPr>
          </a:p>
        </p:txBody>
      </p:sp>
      <p:sp>
        <p:nvSpPr>
          <p:cNvPr name="Freeform 3" id="3"/>
          <p:cNvSpPr/>
          <p:nvPr/>
        </p:nvSpPr>
        <p:spPr>
          <a:xfrm flipH="false" flipV="false" rot="0">
            <a:off x="14538603" y="5243477"/>
            <a:ext cx="6354046" cy="5440652"/>
          </a:xfrm>
          <a:custGeom>
            <a:avLst/>
            <a:gdLst/>
            <a:ahLst/>
            <a:cxnLst/>
            <a:rect r="r" b="b" t="t" l="l"/>
            <a:pathLst>
              <a:path h="5440652" w="6354046">
                <a:moveTo>
                  <a:pt x="0" y="0"/>
                </a:moveTo>
                <a:lnTo>
                  <a:pt x="6354046" y="0"/>
                </a:lnTo>
                <a:lnTo>
                  <a:pt x="6354046" y="5440652"/>
                </a:lnTo>
                <a:lnTo>
                  <a:pt x="0" y="5440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325847" y="1163540"/>
            <a:ext cx="7636307" cy="1121098"/>
            <a:chOff x="0" y="0"/>
            <a:chExt cx="2011208" cy="295269"/>
          </a:xfrm>
        </p:grpSpPr>
        <p:sp>
          <p:nvSpPr>
            <p:cNvPr name="Freeform 5" id="5"/>
            <p:cNvSpPr/>
            <p:nvPr/>
          </p:nvSpPr>
          <p:spPr>
            <a:xfrm flipH="false" flipV="false" rot="0">
              <a:off x="0" y="0"/>
              <a:ext cx="2011208" cy="295269"/>
            </a:xfrm>
            <a:custGeom>
              <a:avLst/>
              <a:gdLst/>
              <a:ahLst/>
              <a:cxnLst/>
              <a:rect r="r" b="b" t="t" l="l"/>
              <a:pathLst>
                <a:path h="295269" w="2011208">
                  <a:moveTo>
                    <a:pt x="17235" y="0"/>
                  </a:moveTo>
                  <a:lnTo>
                    <a:pt x="1993973" y="0"/>
                  </a:lnTo>
                  <a:cubicBezTo>
                    <a:pt x="2003492" y="0"/>
                    <a:pt x="2011208" y="7716"/>
                    <a:pt x="2011208" y="17235"/>
                  </a:cubicBezTo>
                  <a:lnTo>
                    <a:pt x="2011208" y="278034"/>
                  </a:lnTo>
                  <a:cubicBezTo>
                    <a:pt x="2011208" y="282605"/>
                    <a:pt x="2009393" y="286988"/>
                    <a:pt x="2006160" y="290221"/>
                  </a:cubicBezTo>
                  <a:cubicBezTo>
                    <a:pt x="2002928" y="293453"/>
                    <a:pt x="1998544" y="295269"/>
                    <a:pt x="1993973" y="295269"/>
                  </a:cubicBezTo>
                  <a:lnTo>
                    <a:pt x="17235" y="295269"/>
                  </a:lnTo>
                  <a:cubicBezTo>
                    <a:pt x="7716" y="295269"/>
                    <a:pt x="0" y="287552"/>
                    <a:pt x="0" y="278034"/>
                  </a:cubicBezTo>
                  <a:lnTo>
                    <a:pt x="0" y="17235"/>
                  </a:lnTo>
                  <a:cubicBezTo>
                    <a:pt x="0" y="7716"/>
                    <a:pt x="7716" y="0"/>
                    <a:pt x="17235" y="0"/>
                  </a:cubicBezTo>
                  <a:close/>
                </a:path>
              </a:pathLst>
            </a:custGeom>
            <a:solidFill>
              <a:srgbClr val="374D5D"/>
            </a:solidFill>
          </p:spPr>
        </p:sp>
        <p:sp>
          <p:nvSpPr>
            <p:cNvPr name="TextBox 6" id="6"/>
            <p:cNvSpPr txBox="true"/>
            <p:nvPr/>
          </p:nvSpPr>
          <p:spPr>
            <a:xfrm>
              <a:off x="0" y="-57150"/>
              <a:ext cx="2011208" cy="35241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53272" y="7634358"/>
            <a:ext cx="3169136" cy="3344735"/>
          </a:xfrm>
          <a:custGeom>
            <a:avLst/>
            <a:gdLst/>
            <a:ahLst/>
            <a:cxnLst/>
            <a:rect r="r" b="b" t="t" l="l"/>
            <a:pathLst>
              <a:path h="3344735" w="3169136">
                <a:moveTo>
                  <a:pt x="0" y="0"/>
                </a:moveTo>
                <a:lnTo>
                  <a:pt x="3169137" y="0"/>
                </a:lnTo>
                <a:lnTo>
                  <a:pt x="3169137" y="3344735"/>
                </a:lnTo>
                <a:lnTo>
                  <a:pt x="0" y="33447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142839" y="-146176"/>
            <a:ext cx="2733156" cy="2884598"/>
          </a:xfrm>
          <a:custGeom>
            <a:avLst/>
            <a:gdLst/>
            <a:ahLst/>
            <a:cxnLst/>
            <a:rect r="r" b="b" t="t" l="l"/>
            <a:pathLst>
              <a:path h="2884598" w="2733156">
                <a:moveTo>
                  <a:pt x="0" y="0"/>
                </a:moveTo>
                <a:lnTo>
                  <a:pt x="2733156" y="0"/>
                </a:lnTo>
                <a:lnTo>
                  <a:pt x="2733156" y="2884598"/>
                </a:lnTo>
                <a:lnTo>
                  <a:pt x="0" y="288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51021" y="-761277"/>
            <a:ext cx="4166886" cy="4114800"/>
          </a:xfrm>
          <a:custGeom>
            <a:avLst/>
            <a:gdLst/>
            <a:ahLst/>
            <a:cxnLst/>
            <a:rect r="r" b="b" t="t" l="l"/>
            <a:pathLst>
              <a:path h="4114800" w="4166886">
                <a:moveTo>
                  <a:pt x="0" y="0"/>
                </a:moveTo>
                <a:lnTo>
                  <a:pt x="4166886" y="0"/>
                </a:lnTo>
                <a:lnTo>
                  <a:pt x="41668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79611">
            <a:off x="5063246" y="9155649"/>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383411" y="1124673"/>
            <a:ext cx="11521178" cy="1027382"/>
          </a:xfrm>
          <a:prstGeom prst="rect">
            <a:avLst/>
          </a:prstGeom>
        </p:spPr>
        <p:txBody>
          <a:bodyPr anchor="t" rtlCol="false" tIns="0" lIns="0" bIns="0" rIns="0">
            <a:spAutoFit/>
          </a:bodyPr>
          <a:lstStyle/>
          <a:p>
            <a:pPr algn="ctr">
              <a:lnSpc>
                <a:spcPts val="7947"/>
              </a:lnSpc>
            </a:pPr>
            <a:r>
              <a:rPr lang="en-US" b="true" sz="5676">
                <a:solidFill>
                  <a:srgbClr val="E0C59C"/>
                </a:solidFill>
                <a:latin typeface="Poppins Bold"/>
                <a:ea typeface="Poppins Bold"/>
                <a:cs typeface="Poppins Bold"/>
                <a:sym typeface="Poppins Bold"/>
              </a:rPr>
              <a:t>Tujuan projek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21245" y="-470337"/>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611">
            <a:off x="1677660" y="9066341"/>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14240" y="2491513"/>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76030" y="2705100"/>
            <a:ext cx="6710838" cy="5679047"/>
          </a:xfrm>
          <a:custGeom>
            <a:avLst/>
            <a:gdLst/>
            <a:ahLst/>
            <a:cxnLst/>
            <a:rect r="r" b="b" t="t" l="l"/>
            <a:pathLst>
              <a:path h="5679047" w="6710838">
                <a:moveTo>
                  <a:pt x="0" y="0"/>
                </a:moveTo>
                <a:lnTo>
                  <a:pt x="6710839" y="0"/>
                </a:lnTo>
                <a:lnTo>
                  <a:pt x="6710839" y="5679047"/>
                </a:lnTo>
                <a:lnTo>
                  <a:pt x="0" y="56790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259958" y="-740047"/>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3244732"/>
            <a:ext cx="6751175" cy="3797536"/>
          </a:xfrm>
          <a:custGeom>
            <a:avLst/>
            <a:gdLst/>
            <a:ahLst/>
            <a:cxnLst/>
            <a:rect r="r" b="b" t="t" l="l"/>
            <a:pathLst>
              <a:path h="3797536" w="6751175">
                <a:moveTo>
                  <a:pt x="0" y="0"/>
                </a:moveTo>
                <a:lnTo>
                  <a:pt x="6751175" y="0"/>
                </a:lnTo>
                <a:lnTo>
                  <a:pt x="6751175" y="3797536"/>
                </a:lnTo>
                <a:lnTo>
                  <a:pt x="0" y="3797536"/>
                </a:lnTo>
                <a:lnTo>
                  <a:pt x="0" y="0"/>
                </a:lnTo>
                <a:close/>
              </a:path>
            </a:pathLst>
          </a:custGeom>
          <a:blipFill>
            <a:blip r:embed="rId12"/>
            <a:stretch>
              <a:fillRect l="0" t="0" r="0" b="0"/>
            </a:stretch>
          </a:blipFill>
        </p:spPr>
      </p:sp>
      <p:sp>
        <p:nvSpPr>
          <p:cNvPr name="Freeform 9" id="9"/>
          <p:cNvSpPr/>
          <p:nvPr/>
        </p:nvSpPr>
        <p:spPr>
          <a:xfrm flipH="false" flipV="false" rot="0">
            <a:off x="10211192" y="2957789"/>
            <a:ext cx="7003029" cy="3939204"/>
          </a:xfrm>
          <a:custGeom>
            <a:avLst/>
            <a:gdLst/>
            <a:ahLst/>
            <a:cxnLst/>
            <a:rect r="r" b="b" t="t" l="l"/>
            <a:pathLst>
              <a:path h="3939204" w="7003029">
                <a:moveTo>
                  <a:pt x="0" y="0"/>
                </a:moveTo>
                <a:lnTo>
                  <a:pt x="7003029" y="0"/>
                </a:lnTo>
                <a:lnTo>
                  <a:pt x="7003029" y="3939204"/>
                </a:lnTo>
                <a:lnTo>
                  <a:pt x="0" y="3939204"/>
                </a:lnTo>
                <a:lnTo>
                  <a:pt x="0" y="0"/>
                </a:lnTo>
                <a:close/>
              </a:path>
            </a:pathLst>
          </a:custGeom>
          <a:blipFill>
            <a:blip r:embed="rId13"/>
            <a:stretch>
              <a:fillRect l="0" t="0" r="0" b="0"/>
            </a:stretch>
          </a:blipFill>
        </p:spPr>
      </p:sp>
      <p:sp>
        <p:nvSpPr>
          <p:cNvPr name="Freeform 10" id="10"/>
          <p:cNvSpPr/>
          <p:nvPr/>
        </p:nvSpPr>
        <p:spPr>
          <a:xfrm flipH="false" flipV="false" rot="0">
            <a:off x="14756753" y="6172200"/>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6070535" y="6250606"/>
            <a:ext cx="7036424" cy="3957989"/>
          </a:xfrm>
          <a:custGeom>
            <a:avLst/>
            <a:gdLst/>
            <a:ahLst/>
            <a:cxnLst/>
            <a:rect r="r" b="b" t="t" l="l"/>
            <a:pathLst>
              <a:path h="3957989" w="7036424">
                <a:moveTo>
                  <a:pt x="0" y="0"/>
                </a:moveTo>
                <a:lnTo>
                  <a:pt x="7036424" y="0"/>
                </a:lnTo>
                <a:lnTo>
                  <a:pt x="7036424" y="3957988"/>
                </a:lnTo>
                <a:lnTo>
                  <a:pt x="0" y="3957988"/>
                </a:lnTo>
                <a:lnTo>
                  <a:pt x="0" y="0"/>
                </a:lnTo>
                <a:close/>
              </a:path>
            </a:pathLst>
          </a:custGeom>
          <a:blipFill>
            <a:blip r:embed="rId16"/>
            <a:stretch>
              <a:fillRect l="0" t="0" r="0" b="0"/>
            </a:stretch>
          </a:blipFill>
        </p:spPr>
      </p:sp>
      <p:sp>
        <p:nvSpPr>
          <p:cNvPr name="TextBox 12" id="12"/>
          <p:cNvSpPr txBox="true"/>
          <p:nvPr/>
        </p:nvSpPr>
        <p:spPr>
          <a:xfrm rot="0">
            <a:off x="1028700" y="2357161"/>
            <a:ext cx="5366259" cy="600627"/>
          </a:xfrm>
          <a:prstGeom prst="rect">
            <a:avLst/>
          </a:prstGeom>
        </p:spPr>
        <p:txBody>
          <a:bodyPr anchor="t" rtlCol="false" tIns="0" lIns="0" bIns="0" rIns="0">
            <a:spAutoFit/>
          </a:bodyPr>
          <a:lstStyle/>
          <a:p>
            <a:pPr algn="l" marL="723968" indent="-361984" lvl="1">
              <a:lnSpc>
                <a:spcPts val="4694"/>
              </a:lnSpc>
              <a:buFont typeface="Arial"/>
              <a:buChar char="•"/>
            </a:pPr>
            <a:r>
              <a:rPr lang="en-US" sz="3353">
                <a:solidFill>
                  <a:srgbClr val="324149"/>
                </a:solidFill>
                <a:latin typeface="Poppins"/>
                <a:ea typeface="Poppins"/>
                <a:cs typeface="Poppins"/>
                <a:sym typeface="Poppins"/>
              </a:rPr>
              <a:t>Database dan Relasi</a:t>
            </a:r>
          </a:p>
        </p:txBody>
      </p:sp>
      <p:sp>
        <p:nvSpPr>
          <p:cNvPr name="TextBox 13" id="13"/>
          <p:cNvSpPr txBox="true"/>
          <p:nvPr/>
        </p:nvSpPr>
        <p:spPr>
          <a:xfrm rot="0">
            <a:off x="1332683" y="143460"/>
            <a:ext cx="8363139" cy="2027507"/>
          </a:xfrm>
          <a:prstGeom prst="rect">
            <a:avLst/>
          </a:prstGeom>
        </p:spPr>
        <p:txBody>
          <a:bodyPr anchor="t" rtlCol="false" tIns="0" lIns="0" bIns="0" rIns="0">
            <a:spAutoFit/>
          </a:bodyPr>
          <a:lstStyle/>
          <a:p>
            <a:pPr algn="l">
              <a:lnSpc>
                <a:spcPts val="7947"/>
              </a:lnSpc>
            </a:pPr>
            <a:r>
              <a:rPr lang="en-US" sz="5676" b="true">
                <a:solidFill>
                  <a:srgbClr val="374D5D"/>
                </a:solidFill>
                <a:latin typeface="Poppins Bold"/>
                <a:ea typeface="Poppins Bold"/>
                <a:cs typeface="Poppins Bold"/>
                <a:sym typeface="Poppins Bold"/>
              </a:rPr>
              <a:t>Desain dan Perancangan REST API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21245" y="-470337"/>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611">
            <a:off x="1677660" y="9066341"/>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14240" y="2491513"/>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76030" y="2705100"/>
            <a:ext cx="6710838" cy="5679047"/>
          </a:xfrm>
          <a:custGeom>
            <a:avLst/>
            <a:gdLst/>
            <a:ahLst/>
            <a:cxnLst/>
            <a:rect r="r" b="b" t="t" l="l"/>
            <a:pathLst>
              <a:path h="5679047" w="6710838">
                <a:moveTo>
                  <a:pt x="0" y="0"/>
                </a:moveTo>
                <a:lnTo>
                  <a:pt x="6710839" y="0"/>
                </a:lnTo>
                <a:lnTo>
                  <a:pt x="6710839" y="5679047"/>
                </a:lnTo>
                <a:lnTo>
                  <a:pt x="0" y="56790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259958" y="-740047"/>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51200" y="2260583"/>
            <a:ext cx="8304366" cy="4671206"/>
          </a:xfrm>
          <a:custGeom>
            <a:avLst/>
            <a:gdLst/>
            <a:ahLst/>
            <a:cxnLst/>
            <a:rect r="r" b="b" t="t" l="l"/>
            <a:pathLst>
              <a:path h="4671206" w="8304366">
                <a:moveTo>
                  <a:pt x="0" y="0"/>
                </a:moveTo>
                <a:lnTo>
                  <a:pt x="8304366" y="0"/>
                </a:lnTo>
                <a:lnTo>
                  <a:pt x="8304366" y="4671206"/>
                </a:lnTo>
                <a:lnTo>
                  <a:pt x="0" y="4671206"/>
                </a:lnTo>
                <a:lnTo>
                  <a:pt x="0" y="0"/>
                </a:lnTo>
                <a:close/>
              </a:path>
            </a:pathLst>
          </a:custGeom>
          <a:blipFill>
            <a:blip r:embed="rId12"/>
            <a:stretch>
              <a:fillRect l="0" t="0" r="0" b="0"/>
            </a:stretch>
          </a:blipFill>
        </p:spPr>
      </p:sp>
      <p:sp>
        <p:nvSpPr>
          <p:cNvPr name="Freeform 9" id="9"/>
          <p:cNvSpPr/>
          <p:nvPr/>
        </p:nvSpPr>
        <p:spPr>
          <a:xfrm flipH="false" flipV="false" rot="0">
            <a:off x="15221245" y="6172200"/>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59644" y="2996446"/>
            <a:ext cx="9015331" cy="5071124"/>
          </a:xfrm>
          <a:custGeom>
            <a:avLst/>
            <a:gdLst/>
            <a:ahLst/>
            <a:cxnLst/>
            <a:rect r="r" b="b" t="t" l="l"/>
            <a:pathLst>
              <a:path h="5071124" w="9015331">
                <a:moveTo>
                  <a:pt x="0" y="0"/>
                </a:moveTo>
                <a:lnTo>
                  <a:pt x="9015331" y="0"/>
                </a:lnTo>
                <a:lnTo>
                  <a:pt x="9015331" y="5071124"/>
                </a:lnTo>
                <a:lnTo>
                  <a:pt x="0" y="5071124"/>
                </a:lnTo>
                <a:lnTo>
                  <a:pt x="0" y="0"/>
                </a:lnTo>
                <a:close/>
              </a:path>
            </a:pathLst>
          </a:custGeom>
          <a:blipFill>
            <a:blip r:embed="rId15"/>
            <a:stretch>
              <a:fillRect l="0" t="0" r="0" b="0"/>
            </a:stretch>
          </a:blipFill>
        </p:spPr>
      </p:sp>
      <p:sp>
        <p:nvSpPr>
          <p:cNvPr name="Freeform 11" id="11"/>
          <p:cNvSpPr/>
          <p:nvPr/>
        </p:nvSpPr>
        <p:spPr>
          <a:xfrm flipH="false" flipV="false" rot="0">
            <a:off x="6070535" y="6312958"/>
            <a:ext cx="6361705" cy="3578459"/>
          </a:xfrm>
          <a:custGeom>
            <a:avLst/>
            <a:gdLst/>
            <a:ahLst/>
            <a:cxnLst/>
            <a:rect r="r" b="b" t="t" l="l"/>
            <a:pathLst>
              <a:path h="3578459" w="6361705">
                <a:moveTo>
                  <a:pt x="0" y="0"/>
                </a:moveTo>
                <a:lnTo>
                  <a:pt x="6361705" y="0"/>
                </a:lnTo>
                <a:lnTo>
                  <a:pt x="6361705" y="3578459"/>
                </a:lnTo>
                <a:lnTo>
                  <a:pt x="0" y="3578459"/>
                </a:lnTo>
                <a:lnTo>
                  <a:pt x="0" y="0"/>
                </a:lnTo>
                <a:close/>
              </a:path>
            </a:pathLst>
          </a:custGeom>
          <a:blipFill>
            <a:blip r:embed="rId16"/>
            <a:stretch>
              <a:fillRect l="0" t="0" r="0" b="0"/>
            </a:stretch>
          </a:blipFill>
        </p:spPr>
      </p:sp>
      <p:sp>
        <p:nvSpPr>
          <p:cNvPr name="TextBox 12" id="12"/>
          <p:cNvSpPr txBox="true"/>
          <p:nvPr/>
        </p:nvSpPr>
        <p:spPr>
          <a:xfrm rot="0">
            <a:off x="1161032" y="2165333"/>
            <a:ext cx="5366259" cy="600627"/>
          </a:xfrm>
          <a:prstGeom prst="rect">
            <a:avLst/>
          </a:prstGeom>
        </p:spPr>
        <p:txBody>
          <a:bodyPr anchor="t" rtlCol="false" tIns="0" lIns="0" bIns="0" rIns="0">
            <a:spAutoFit/>
          </a:bodyPr>
          <a:lstStyle/>
          <a:p>
            <a:pPr algn="l" marL="723968" indent="-361984" lvl="1">
              <a:lnSpc>
                <a:spcPts val="4694"/>
              </a:lnSpc>
              <a:buFont typeface="Arial"/>
              <a:buChar char="•"/>
            </a:pPr>
            <a:r>
              <a:rPr lang="en-US" sz="3353">
                <a:solidFill>
                  <a:srgbClr val="324149"/>
                </a:solidFill>
                <a:latin typeface="Poppins"/>
                <a:ea typeface="Poppins"/>
                <a:cs typeface="Poppins"/>
                <a:sym typeface="Poppins"/>
              </a:rPr>
              <a:t>Endpoint API</a:t>
            </a:r>
          </a:p>
        </p:txBody>
      </p:sp>
      <p:sp>
        <p:nvSpPr>
          <p:cNvPr name="TextBox 13" id="13"/>
          <p:cNvSpPr txBox="true"/>
          <p:nvPr/>
        </p:nvSpPr>
        <p:spPr>
          <a:xfrm rot="0">
            <a:off x="1332683" y="143460"/>
            <a:ext cx="8363139" cy="2027507"/>
          </a:xfrm>
          <a:prstGeom prst="rect">
            <a:avLst/>
          </a:prstGeom>
        </p:spPr>
        <p:txBody>
          <a:bodyPr anchor="t" rtlCol="false" tIns="0" lIns="0" bIns="0" rIns="0">
            <a:spAutoFit/>
          </a:bodyPr>
          <a:lstStyle/>
          <a:p>
            <a:pPr algn="l">
              <a:lnSpc>
                <a:spcPts val="7947"/>
              </a:lnSpc>
            </a:pPr>
            <a:r>
              <a:rPr lang="en-US" sz="5676" b="true">
                <a:solidFill>
                  <a:srgbClr val="374D5D"/>
                </a:solidFill>
                <a:latin typeface="Poppins Bold"/>
                <a:ea typeface="Poppins Bold"/>
                <a:cs typeface="Poppins Bold"/>
                <a:sym typeface="Poppins Bold"/>
              </a:rPr>
              <a:t>Desain dan Perancangan REST API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21245" y="-470337"/>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611">
            <a:off x="1677660" y="9066341"/>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14240" y="2491513"/>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76030" y="2705100"/>
            <a:ext cx="6710838" cy="5679047"/>
          </a:xfrm>
          <a:custGeom>
            <a:avLst/>
            <a:gdLst/>
            <a:ahLst/>
            <a:cxnLst/>
            <a:rect r="r" b="b" t="t" l="l"/>
            <a:pathLst>
              <a:path h="5679047" w="6710838">
                <a:moveTo>
                  <a:pt x="0" y="0"/>
                </a:moveTo>
                <a:lnTo>
                  <a:pt x="6710839" y="0"/>
                </a:lnTo>
                <a:lnTo>
                  <a:pt x="6710839" y="5679047"/>
                </a:lnTo>
                <a:lnTo>
                  <a:pt x="0" y="56790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259958" y="-740047"/>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51200" y="2853185"/>
            <a:ext cx="7907480" cy="4447958"/>
          </a:xfrm>
          <a:custGeom>
            <a:avLst/>
            <a:gdLst/>
            <a:ahLst/>
            <a:cxnLst/>
            <a:rect r="r" b="b" t="t" l="l"/>
            <a:pathLst>
              <a:path h="4447958" w="7907480">
                <a:moveTo>
                  <a:pt x="0" y="0"/>
                </a:moveTo>
                <a:lnTo>
                  <a:pt x="7907481" y="0"/>
                </a:lnTo>
                <a:lnTo>
                  <a:pt x="7907481" y="4447958"/>
                </a:lnTo>
                <a:lnTo>
                  <a:pt x="0" y="4447958"/>
                </a:lnTo>
                <a:lnTo>
                  <a:pt x="0" y="0"/>
                </a:lnTo>
                <a:close/>
              </a:path>
            </a:pathLst>
          </a:custGeom>
          <a:blipFill>
            <a:blip r:embed="rId12"/>
            <a:stretch>
              <a:fillRect l="0" t="0" r="0" b="0"/>
            </a:stretch>
          </a:blipFill>
        </p:spPr>
      </p:sp>
      <p:sp>
        <p:nvSpPr>
          <p:cNvPr name="Freeform 9" id="9"/>
          <p:cNvSpPr/>
          <p:nvPr/>
        </p:nvSpPr>
        <p:spPr>
          <a:xfrm flipH="false" flipV="false" rot="0">
            <a:off x="15221245" y="6172200"/>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279891" y="3255705"/>
            <a:ext cx="9415931" cy="5296461"/>
          </a:xfrm>
          <a:custGeom>
            <a:avLst/>
            <a:gdLst/>
            <a:ahLst/>
            <a:cxnLst/>
            <a:rect r="r" b="b" t="t" l="l"/>
            <a:pathLst>
              <a:path h="5296461" w="9415931">
                <a:moveTo>
                  <a:pt x="0" y="0"/>
                </a:moveTo>
                <a:lnTo>
                  <a:pt x="9415931" y="0"/>
                </a:lnTo>
                <a:lnTo>
                  <a:pt x="9415931" y="5296462"/>
                </a:lnTo>
                <a:lnTo>
                  <a:pt x="0" y="5296462"/>
                </a:lnTo>
                <a:lnTo>
                  <a:pt x="0" y="0"/>
                </a:lnTo>
                <a:close/>
              </a:path>
            </a:pathLst>
          </a:custGeom>
          <a:blipFill>
            <a:blip r:embed="rId15"/>
            <a:stretch>
              <a:fillRect l="0" t="0" r="0" b="0"/>
            </a:stretch>
          </a:blipFill>
        </p:spPr>
      </p:sp>
      <p:sp>
        <p:nvSpPr>
          <p:cNvPr name="TextBox 11" id="11"/>
          <p:cNvSpPr txBox="true"/>
          <p:nvPr/>
        </p:nvSpPr>
        <p:spPr>
          <a:xfrm rot="0">
            <a:off x="1028700" y="2357161"/>
            <a:ext cx="5366259" cy="600627"/>
          </a:xfrm>
          <a:prstGeom prst="rect">
            <a:avLst/>
          </a:prstGeom>
        </p:spPr>
        <p:txBody>
          <a:bodyPr anchor="t" rtlCol="false" tIns="0" lIns="0" bIns="0" rIns="0">
            <a:spAutoFit/>
          </a:bodyPr>
          <a:lstStyle/>
          <a:p>
            <a:pPr algn="l" marL="723968" indent="-361984" lvl="1">
              <a:lnSpc>
                <a:spcPts val="4694"/>
              </a:lnSpc>
              <a:buFont typeface="Arial"/>
              <a:buChar char="•"/>
            </a:pPr>
            <a:r>
              <a:rPr lang="en-US" sz="3353">
                <a:solidFill>
                  <a:srgbClr val="324149"/>
                </a:solidFill>
                <a:latin typeface="Poppins"/>
                <a:ea typeface="Poppins"/>
                <a:cs typeface="Poppins"/>
                <a:sym typeface="Poppins"/>
              </a:rPr>
              <a:t>Dokumentasi API</a:t>
            </a:r>
          </a:p>
        </p:txBody>
      </p:sp>
      <p:sp>
        <p:nvSpPr>
          <p:cNvPr name="TextBox 12" id="12"/>
          <p:cNvSpPr txBox="true"/>
          <p:nvPr/>
        </p:nvSpPr>
        <p:spPr>
          <a:xfrm rot="0">
            <a:off x="1332683" y="143460"/>
            <a:ext cx="8363139" cy="2027507"/>
          </a:xfrm>
          <a:prstGeom prst="rect">
            <a:avLst/>
          </a:prstGeom>
        </p:spPr>
        <p:txBody>
          <a:bodyPr anchor="t" rtlCol="false" tIns="0" lIns="0" bIns="0" rIns="0">
            <a:spAutoFit/>
          </a:bodyPr>
          <a:lstStyle/>
          <a:p>
            <a:pPr algn="l">
              <a:lnSpc>
                <a:spcPts val="7947"/>
              </a:lnSpc>
            </a:pPr>
            <a:r>
              <a:rPr lang="en-US" sz="5676" b="true">
                <a:solidFill>
                  <a:srgbClr val="374D5D"/>
                </a:solidFill>
                <a:latin typeface="Poppins Bold"/>
                <a:ea typeface="Poppins Bold"/>
                <a:cs typeface="Poppins Bold"/>
                <a:sym typeface="Poppins Bold"/>
              </a:rPr>
              <a:t>Desain dan Perancangan REST API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grpSp>
        <p:nvGrpSpPr>
          <p:cNvPr name="Group 2" id="2"/>
          <p:cNvGrpSpPr/>
          <p:nvPr/>
        </p:nvGrpSpPr>
        <p:grpSpPr>
          <a:xfrm rot="0">
            <a:off x="943911" y="1370415"/>
            <a:ext cx="6620087" cy="1121098"/>
            <a:chOff x="0" y="0"/>
            <a:chExt cx="1743562" cy="295269"/>
          </a:xfrm>
        </p:grpSpPr>
        <p:sp>
          <p:nvSpPr>
            <p:cNvPr name="Freeform 3" id="3"/>
            <p:cNvSpPr/>
            <p:nvPr/>
          </p:nvSpPr>
          <p:spPr>
            <a:xfrm flipH="false" flipV="false" rot="0">
              <a:off x="0" y="0"/>
              <a:ext cx="1743562" cy="295269"/>
            </a:xfrm>
            <a:custGeom>
              <a:avLst/>
              <a:gdLst/>
              <a:ahLst/>
              <a:cxnLst/>
              <a:rect r="r" b="b" t="t" l="l"/>
              <a:pathLst>
                <a:path h="295269" w="1743562">
                  <a:moveTo>
                    <a:pt x="19881" y="0"/>
                  </a:moveTo>
                  <a:lnTo>
                    <a:pt x="1723681" y="0"/>
                  </a:lnTo>
                  <a:cubicBezTo>
                    <a:pt x="1728954" y="0"/>
                    <a:pt x="1734011" y="2095"/>
                    <a:pt x="1737739" y="5823"/>
                  </a:cubicBezTo>
                  <a:cubicBezTo>
                    <a:pt x="1741468" y="9551"/>
                    <a:pt x="1743562" y="14608"/>
                    <a:pt x="1743562" y="19881"/>
                  </a:cubicBezTo>
                  <a:lnTo>
                    <a:pt x="1743562" y="275388"/>
                  </a:lnTo>
                  <a:cubicBezTo>
                    <a:pt x="1743562" y="286368"/>
                    <a:pt x="1734661" y="295269"/>
                    <a:pt x="1723681" y="295269"/>
                  </a:cubicBezTo>
                  <a:lnTo>
                    <a:pt x="19881" y="295269"/>
                  </a:lnTo>
                  <a:cubicBezTo>
                    <a:pt x="8901" y="295269"/>
                    <a:pt x="0" y="286368"/>
                    <a:pt x="0" y="275388"/>
                  </a:cubicBezTo>
                  <a:lnTo>
                    <a:pt x="0" y="19881"/>
                  </a:lnTo>
                  <a:cubicBezTo>
                    <a:pt x="0" y="14608"/>
                    <a:pt x="2095" y="9551"/>
                    <a:pt x="5823" y="5823"/>
                  </a:cubicBezTo>
                  <a:cubicBezTo>
                    <a:pt x="9551" y="2095"/>
                    <a:pt x="14608" y="0"/>
                    <a:pt x="19881" y="0"/>
                  </a:cubicBezTo>
                  <a:close/>
                </a:path>
              </a:pathLst>
            </a:custGeom>
            <a:solidFill>
              <a:srgbClr val="374D5D"/>
            </a:solidFill>
          </p:spPr>
        </p:sp>
        <p:sp>
          <p:nvSpPr>
            <p:cNvPr name="TextBox 4" id="4"/>
            <p:cNvSpPr txBox="true"/>
            <p:nvPr/>
          </p:nvSpPr>
          <p:spPr>
            <a:xfrm>
              <a:off x="0" y="-57150"/>
              <a:ext cx="1743562" cy="35241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21245" y="-780566"/>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9611">
            <a:off x="13230571" y="9411042"/>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95594" y="8648835"/>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3911" y="2852758"/>
            <a:ext cx="6710838" cy="5679047"/>
          </a:xfrm>
          <a:custGeom>
            <a:avLst/>
            <a:gdLst/>
            <a:ahLst/>
            <a:cxnLst/>
            <a:rect r="r" b="b" t="t" l="l"/>
            <a:pathLst>
              <a:path h="5679047" w="6710838">
                <a:moveTo>
                  <a:pt x="0" y="0"/>
                </a:moveTo>
                <a:lnTo>
                  <a:pt x="6710838" y="0"/>
                </a:lnTo>
                <a:lnTo>
                  <a:pt x="6710838" y="5679046"/>
                </a:lnTo>
                <a:lnTo>
                  <a:pt x="0" y="5679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259958" y="-1319985"/>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85753" y="2852758"/>
            <a:ext cx="8716391" cy="4902970"/>
          </a:xfrm>
          <a:custGeom>
            <a:avLst/>
            <a:gdLst/>
            <a:ahLst/>
            <a:cxnLst/>
            <a:rect r="r" b="b" t="t" l="l"/>
            <a:pathLst>
              <a:path h="4902970" w="8716391">
                <a:moveTo>
                  <a:pt x="0" y="0"/>
                </a:moveTo>
                <a:lnTo>
                  <a:pt x="8716391" y="0"/>
                </a:lnTo>
                <a:lnTo>
                  <a:pt x="8716391" y="4902970"/>
                </a:lnTo>
                <a:lnTo>
                  <a:pt x="0" y="4902970"/>
                </a:lnTo>
                <a:lnTo>
                  <a:pt x="0" y="0"/>
                </a:lnTo>
                <a:close/>
              </a:path>
            </a:pathLst>
          </a:custGeom>
          <a:blipFill>
            <a:blip r:embed="rId12"/>
            <a:stretch>
              <a:fillRect l="0" t="0" r="0" b="0"/>
            </a:stretch>
          </a:blipFill>
        </p:spPr>
      </p:sp>
      <p:sp>
        <p:nvSpPr>
          <p:cNvPr name="Freeform 12" id="12"/>
          <p:cNvSpPr/>
          <p:nvPr/>
        </p:nvSpPr>
        <p:spPr>
          <a:xfrm flipH="false" flipV="false" rot="0">
            <a:off x="534367" y="5583191"/>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8534962" y="4519692"/>
            <a:ext cx="9205864" cy="5178298"/>
          </a:xfrm>
          <a:custGeom>
            <a:avLst/>
            <a:gdLst/>
            <a:ahLst/>
            <a:cxnLst/>
            <a:rect r="r" b="b" t="t" l="l"/>
            <a:pathLst>
              <a:path h="5178298" w="9205864">
                <a:moveTo>
                  <a:pt x="0" y="0"/>
                </a:moveTo>
                <a:lnTo>
                  <a:pt x="9205863" y="0"/>
                </a:lnTo>
                <a:lnTo>
                  <a:pt x="9205863" y="5178299"/>
                </a:lnTo>
                <a:lnTo>
                  <a:pt x="0" y="5178299"/>
                </a:lnTo>
                <a:lnTo>
                  <a:pt x="0" y="0"/>
                </a:lnTo>
                <a:close/>
              </a:path>
            </a:pathLst>
          </a:custGeom>
          <a:blipFill>
            <a:blip r:embed="rId15"/>
            <a:stretch>
              <a:fillRect l="0" t="0" r="0" b="0"/>
            </a:stretch>
          </a:blipFill>
        </p:spPr>
      </p:sp>
      <p:sp>
        <p:nvSpPr>
          <p:cNvPr name="TextBox 14" id="14"/>
          <p:cNvSpPr txBox="true"/>
          <p:nvPr/>
        </p:nvSpPr>
        <p:spPr>
          <a:xfrm rot="0">
            <a:off x="8652341" y="1890886"/>
            <a:ext cx="5060366" cy="600627"/>
          </a:xfrm>
          <a:prstGeom prst="rect">
            <a:avLst/>
          </a:prstGeom>
        </p:spPr>
        <p:txBody>
          <a:bodyPr anchor="t" rtlCol="false" tIns="0" lIns="0" bIns="0" rIns="0">
            <a:spAutoFit/>
          </a:bodyPr>
          <a:lstStyle/>
          <a:p>
            <a:pPr algn="l" marL="723968" indent="-361984" lvl="1">
              <a:lnSpc>
                <a:spcPts val="4694"/>
              </a:lnSpc>
              <a:buFont typeface="Arial"/>
              <a:buChar char="•"/>
            </a:pPr>
            <a:r>
              <a:rPr lang="en-US" sz="3353">
                <a:solidFill>
                  <a:srgbClr val="324149"/>
                </a:solidFill>
                <a:latin typeface="Poppins"/>
                <a:ea typeface="Poppins"/>
                <a:cs typeface="Poppins"/>
                <a:sym typeface="Poppins"/>
              </a:rPr>
              <a:t>Middleware &amp; JWT</a:t>
            </a:r>
          </a:p>
        </p:txBody>
      </p:sp>
      <p:sp>
        <p:nvSpPr>
          <p:cNvPr name="TextBox 15" id="15"/>
          <p:cNvSpPr txBox="true"/>
          <p:nvPr/>
        </p:nvSpPr>
        <p:spPr>
          <a:xfrm rot="0">
            <a:off x="1219457" y="1576602"/>
            <a:ext cx="6620577" cy="613474"/>
          </a:xfrm>
          <a:prstGeom prst="rect">
            <a:avLst/>
          </a:prstGeom>
        </p:spPr>
        <p:txBody>
          <a:bodyPr anchor="t" rtlCol="false" tIns="0" lIns="0" bIns="0" rIns="0">
            <a:spAutoFit/>
          </a:bodyPr>
          <a:lstStyle/>
          <a:p>
            <a:pPr algn="l">
              <a:lnSpc>
                <a:spcPts val="4811"/>
              </a:lnSpc>
            </a:pPr>
            <a:r>
              <a:rPr lang="en-US" sz="3437" b="true">
                <a:solidFill>
                  <a:srgbClr val="E0C59C"/>
                </a:solidFill>
                <a:latin typeface="Poppins Bold"/>
                <a:ea typeface="Poppins Bold"/>
                <a:cs typeface="Poppins Bold"/>
                <a:sym typeface="Poppins Bold"/>
              </a:rPr>
              <a:t>Integrasi dan Keamanan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grpSp>
        <p:nvGrpSpPr>
          <p:cNvPr name="Group 2" id="2"/>
          <p:cNvGrpSpPr/>
          <p:nvPr/>
        </p:nvGrpSpPr>
        <p:grpSpPr>
          <a:xfrm rot="0">
            <a:off x="943911" y="1370415"/>
            <a:ext cx="6620087" cy="1121098"/>
            <a:chOff x="0" y="0"/>
            <a:chExt cx="1743562" cy="295269"/>
          </a:xfrm>
        </p:grpSpPr>
        <p:sp>
          <p:nvSpPr>
            <p:cNvPr name="Freeform 3" id="3"/>
            <p:cNvSpPr/>
            <p:nvPr/>
          </p:nvSpPr>
          <p:spPr>
            <a:xfrm flipH="false" flipV="false" rot="0">
              <a:off x="0" y="0"/>
              <a:ext cx="1743562" cy="295269"/>
            </a:xfrm>
            <a:custGeom>
              <a:avLst/>
              <a:gdLst/>
              <a:ahLst/>
              <a:cxnLst/>
              <a:rect r="r" b="b" t="t" l="l"/>
              <a:pathLst>
                <a:path h="295269" w="1743562">
                  <a:moveTo>
                    <a:pt x="19881" y="0"/>
                  </a:moveTo>
                  <a:lnTo>
                    <a:pt x="1723681" y="0"/>
                  </a:lnTo>
                  <a:cubicBezTo>
                    <a:pt x="1728954" y="0"/>
                    <a:pt x="1734011" y="2095"/>
                    <a:pt x="1737739" y="5823"/>
                  </a:cubicBezTo>
                  <a:cubicBezTo>
                    <a:pt x="1741468" y="9551"/>
                    <a:pt x="1743562" y="14608"/>
                    <a:pt x="1743562" y="19881"/>
                  </a:cubicBezTo>
                  <a:lnTo>
                    <a:pt x="1743562" y="275388"/>
                  </a:lnTo>
                  <a:cubicBezTo>
                    <a:pt x="1743562" y="286368"/>
                    <a:pt x="1734661" y="295269"/>
                    <a:pt x="1723681" y="295269"/>
                  </a:cubicBezTo>
                  <a:lnTo>
                    <a:pt x="19881" y="295269"/>
                  </a:lnTo>
                  <a:cubicBezTo>
                    <a:pt x="8901" y="295269"/>
                    <a:pt x="0" y="286368"/>
                    <a:pt x="0" y="275388"/>
                  </a:cubicBezTo>
                  <a:lnTo>
                    <a:pt x="0" y="19881"/>
                  </a:lnTo>
                  <a:cubicBezTo>
                    <a:pt x="0" y="14608"/>
                    <a:pt x="2095" y="9551"/>
                    <a:pt x="5823" y="5823"/>
                  </a:cubicBezTo>
                  <a:cubicBezTo>
                    <a:pt x="9551" y="2095"/>
                    <a:pt x="14608" y="0"/>
                    <a:pt x="19881" y="0"/>
                  </a:cubicBezTo>
                  <a:close/>
                </a:path>
              </a:pathLst>
            </a:custGeom>
            <a:solidFill>
              <a:srgbClr val="374D5D"/>
            </a:solidFill>
          </p:spPr>
        </p:sp>
        <p:sp>
          <p:nvSpPr>
            <p:cNvPr name="TextBox 4" id="4"/>
            <p:cNvSpPr txBox="true"/>
            <p:nvPr/>
          </p:nvSpPr>
          <p:spPr>
            <a:xfrm>
              <a:off x="0" y="-57150"/>
              <a:ext cx="1743562" cy="35241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21245" y="-780566"/>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9611">
            <a:off x="13230571" y="9411042"/>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95594" y="8648835"/>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3911" y="2852758"/>
            <a:ext cx="6710838" cy="5679047"/>
          </a:xfrm>
          <a:custGeom>
            <a:avLst/>
            <a:gdLst/>
            <a:ahLst/>
            <a:cxnLst/>
            <a:rect r="r" b="b" t="t" l="l"/>
            <a:pathLst>
              <a:path h="5679047" w="6710838">
                <a:moveTo>
                  <a:pt x="0" y="0"/>
                </a:moveTo>
                <a:lnTo>
                  <a:pt x="6710838" y="0"/>
                </a:lnTo>
                <a:lnTo>
                  <a:pt x="6710838" y="5679046"/>
                </a:lnTo>
                <a:lnTo>
                  <a:pt x="0" y="5679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259958" y="-1319985"/>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561365" y="4657402"/>
            <a:ext cx="9153057" cy="4580348"/>
          </a:xfrm>
          <a:custGeom>
            <a:avLst/>
            <a:gdLst/>
            <a:ahLst/>
            <a:cxnLst/>
            <a:rect r="r" b="b" t="t" l="l"/>
            <a:pathLst>
              <a:path h="4580348" w="9153057">
                <a:moveTo>
                  <a:pt x="0" y="0"/>
                </a:moveTo>
                <a:lnTo>
                  <a:pt x="9153057" y="0"/>
                </a:lnTo>
                <a:lnTo>
                  <a:pt x="9153057" y="4580348"/>
                </a:lnTo>
                <a:lnTo>
                  <a:pt x="0" y="4580348"/>
                </a:lnTo>
                <a:lnTo>
                  <a:pt x="0" y="0"/>
                </a:lnTo>
                <a:close/>
              </a:path>
            </a:pathLst>
          </a:custGeom>
          <a:blipFill>
            <a:blip r:embed="rId12"/>
            <a:stretch>
              <a:fillRect l="0" t="0" r="-280" b="-12721"/>
            </a:stretch>
          </a:blipFill>
        </p:spPr>
      </p:sp>
      <p:sp>
        <p:nvSpPr>
          <p:cNvPr name="Freeform 12" id="12"/>
          <p:cNvSpPr/>
          <p:nvPr/>
        </p:nvSpPr>
        <p:spPr>
          <a:xfrm flipH="false" flipV="false" rot="0">
            <a:off x="644964" y="2796313"/>
            <a:ext cx="9537786" cy="4506604"/>
          </a:xfrm>
          <a:custGeom>
            <a:avLst/>
            <a:gdLst/>
            <a:ahLst/>
            <a:cxnLst/>
            <a:rect r="r" b="b" t="t" l="l"/>
            <a:pathLst>
              <a:path h="4506604" w="9537786">
                <a:moveTo>
                  <a:pt x="0" y="0"/>
                </a:moveTo>
                <a:lnTo>
                  <a:pt x="9537787" y="0"/>
                </a:lnTo>
                <a:lnTo>
                  <a:pt x="9537787" y="4506604"/>
                </a:lnTo>
                <a:lnTo>
                  <a:pt x="0" y="4506604"/>
                </a:lnTo>
                <a:lnTo>
                  <a:pt x="0" y="0"/>
                </a:lnTo>
                <a:close/>
              </a:path>
            </a:pathLst>
          </a:custGeom>
          <a:blipFill>
            <a:blip r:embed="rId13"/>
            <a:stretch>
              <a:fillRect l="0" t="0" r="0" b="0"/>
            </a:stretch>
          </a:blipFill>
        </p:spPr>
      </p:sp>
      <p:sp>
        <p:nvSpPr>
          <p:cNvPr name="Freeform 13" id="13"/>
          <p:cNvSpPr/>
          <p:nvPr/>
        </p:nvSpPr>
        <p:spPr>
          <a:xfrm flipH="false" flipV="false" rot="0">
            <a:off x="534367" y="5583191"/>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8652341" y="1890886"/>
            <a:ext cx="8971105" cy="600627"/>
          </a:xfrm>
          <a:prstGeom prst="rect">
            <a:avLst/>
          </a:prstGeom>
        </p:spPr>
        <p:txBody>
          <a:bodyPr anchor="t" rtlCol="false" tIns="0" lIns="0" bIns="0" rIns="0">
            <a:spAutoFit/>
          </a:bodyPr>
          <a:lstStyle/>
          <a:p>
            <a:pPr algn="l" marL="723968" indent="-361984" lvl="1">
              <a:lnSpc>
                <a:spcPts val="4694"/>
              </a:lnSpc>
              <a:buFont typeface="Arial"/>
              <a:buChar char="•"/>
            </a:pPr>
            <a:r>
              <a:rPr lang="en-US" sz="3353">
                <a:solidFill>
                  <a:srgbClr val="324149"/>
                </a:solidFill>
                <a:latin typeface="Poppins"/>
                <a:ea typeface="Poppins"/>
                <a:cs typeface="Poppins"/>
                <a:sym typeface="Poppins"/>
              </a:rPr>
              <a:t>Integrasi API Publik</a:t>
            </a:r>
          </a:p>
        </p:txBody>
      </p:sp>
      <p:sp>
        <p:nvSpPr>
          <p:cNvPr name="TextBox 15" id="15"/>
          <p:cNvSpPr txBox="true"/>
          <p:nvPr/>
        </p:nvSpPr>
        <p:spPr>
          <a:xfrm rot="0">
            <a:off x="1219457" y="1576602"/>
            <a:ext cx="6620577" cy="613474"/>
          </a:xfrm>
          <a:prstGeom prst="rect">
            <a:avLst/>
          </a:prstGeom>
        </p:spPr>
        <p:txBody>
          <a:bodyPr anchor="t" rtlCol="false" tIns="0" lIns="0" bIns="0" rIns="0">
            <a:spAutoFit/>
          </a:bodyPr>
          <a:lstStyle/>
          <a:p>
            <a:pPr algn="l">
              <a:lnSpc>
                <a:spcPts val="4811"/>
              </a:lnSpc>
            </a:pPr>
            <a:r>
              <a:rPr lang="en-US" sz="3437" b="true">
                <a:solidFill>
                  <a:srgbClr val="E0C59C"/>
                </a:solidFill>
                <a:latin typeface="Poppins Bold"/>
                <a:ea typeface="Poppins Bold"/>
                <a:cs typeface="Poppins Bold"/>
                <a:sym typeface="Poppins Bold"/>
              </a:rPr>
              <a:t>Integrasi dan Keamanan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C59C"/>
        </a:solidFill>
      </p:bgPr>
    </p:bg>
    <p:spTree>
      <p:nvGrpSpPr>
        <p:cNvPr id="1" name=""/>
        <p:cNvGrpSpPr/>
        <p:nvPr/>
      </p:nvGrpSpPr>
      <p:grpSpPr>
        <a:xfrm>
          <a:off x="0" y="0"/>
          <a:ext cx="0" cy="0"/>
          <a:chOff x="0" y="0"/>
          <a:chExt cx="0" cy="0"/>
        </a:xfrm>
      </p:grpSpPr>
      <p:grpSp>
        <p:nvGrpSpPr>
          <p:cNvPr name="Group 2" id="2"/>
          <p:cNvGrpSpPr/>
          <p:nvPr/>
        </p:nvGrpSpPr>
        <p:grpSpPr>
          <a:xfrm rot="0">
            <a:off x="943911" y="550754"/>
            <a:ext cx="4729559" cy="1121098"/>
            <a:chOff x="0" y="0"/>
            <a:chExt cx="1245645" cy="295269"/>
          </a:xfrm>
        </p:grpSpPr>
        <p:sp>
          <p:nvSpPr>
            <p:cNvPr name="Freeform 3" id="3"/>
            <p:cNvSpPr/>
            <p:nvPr/>
          </p:nvSpPr>
          <p:spPr>
            <a:xfrm flipH="false" flipV="false" rot="0">
              <a:off x="0" y="0"/>
              <a:ext cx="1245645" cy="295269"/>
            </a:xfrm>
            <a:custGeom>
              <a:avLst/>
              <a:gdLst/>
              <a:ahLst/>
              <a:cxnLst/>
              <a:rect r="r" b="b" t="t" l="l"/>
              <a:pathLst>
                <a:path h="295269" w="1245645">
                  <a:moveTo>
                    <a:pt x="27828" y="0"/>
                  </a:moveTo>
                  <a:lnTo>
                    <a:pt x="1217817" y="0"/>
                  </a:lnTo>
                  <a:cubicBezTo>
                    <a:pt x="1233186" y="0"/>
                    <a:pt x="1245645" y="12459"/>
                    <a:pt x="1245645" y="27828"/>
                  </a:cubicBezTo>
                  <a:lnTo>
                    <a:pt x="1245645" y="267441"/>
                  </a:lnTo>
                  <a:cubicBezTo>
                    <a:pt x="1245645" y="282810"/>
                    <a:pt x="1233186" y="295269"/>
                    <a:pt x="1217817" y="295269"/>
                  </a:cubicBezTo>
                  <a:lnTo>
                    <a:pt x="27828" y="295269"/>
                  </a:lnTo>
                  <a:cubicBezTo>
                    <a:pt x="12459" y="295269"/>
                    <a:pt x="0" y="282810"/>
                    <a:pt x="0" y="267441"/>
                  </a:cubicBezTo>
                  <a:lnTo>
                    <a:pt x="0" y="27828"/>
                  </a:lnTo>
                  <a:cubicBezTo>
                    <a:pt x="0" y="12459"/>
                    <a:pt x="12459" y="0"/>
                    <a:pt x="27828" y="0"/>
                  </a:cubicBezTo>
                  <a:close/>
                </a:path>
              </a:pathLst>
            </a:custGeom>
            <a:solidFill>
              <a:srgbClr val="374D5D"/>
            </a:solidFill>
          </p:spPr>
        </p:sp>
        <p:sp>
          <p:nvSpPr>
            <p:cNvPr name="TextBox 4" id="4"/>
            <p:cNvSpPr txBox="true"/>
            <p:nvPr/>
          </p:nvSpPr>
          <p:spPr>
            <a:xfrm>
              <a:off x="0" y="-57150"/>
              <a:ext cx="1245645" cy="35241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259300" y="5748736"/>
            <a:ext cx="1792532" cy="1891855"/>
          </a:xfrm>
          <a:custGeom>
            <a:avLst/>
            <a:gdLst/>
            <a:ahLst/>
            <a:cxnLst/>
            <a:rect r="r" b="b" t="t" l="l"/>
            <a:pathLst>
              <a:path h="1891855" w="1792532">
                <a:moveTo>
                  <a:pt x="0" y="0"/>
                </a:moveTo>
                <a:lnTo>
                  <a:pt x="1792532" y="0"/>
                </a:lnTo>
                <a:lnTo>
                  <a:pt x="1792532" y="1891855"/>
                </a:lnTo>
                <a:lnTo>
                  <a:pt x="0" y="1891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21245" y="-780566"/>
            <a:ext cx="2038055" cy="2150981"/>
          </a:xfrm>
          <a:custGeom>
            <a:avLst/>
            <a:gdLst/>
            <a:ahLst/>
            <a:cxnLst/>
            <a:rect r="r" b="b" t="t" l="l"/>
            <a:pathLst>
              <a:path h="2150981" w="2038055">
                <a:moveTo>
                  <a:pt x="0" y="0"/>
                </a:moveTo>
                <a:lnTo>
                  <a:pt x="2038055" y="0"/>
                </a:lnTo>
                <a:lnTo>
                  <a:pt x="2038055" y="2150981"/>
                </a:lnTo>
                <a:lnTo>
                  <a:pt x="0" y="2150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9611">
            <a:off x="13230571" y="9411042"/>
            <a:ext cx="4333003" cy="1650152"/>
          </a:xfrm>
          <a:custGeom>
            <a:avLst/>
            <a:gdLst/>
            <a:ahLst/>
            <a:cxnLst/>
            <a:rect r="r" b="b" t="t" l="l"/>
            <a:pathLst>
              <a:path h="1650152" w="4333003">
                <a:moveTo>
                  <a:pt x="0" y="0"/>
                </a:moveTo>
                <a:lnTo>
                  <a:pt x="4333003" y="0"/>
                </a:lnTo>
                <a:lnTo>
                  <a:pt x="4333003" y="1650152"/>
                </a:lnTo>
                <a:lnTo>
                  <a:pt x="0" y="165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95594" y="8648835"/>
            <a:ext cx="3088881" cy="2585651"/>
          </a:xfrm>
          <a:custGeom>
            <a:avLst/>
            <a:gdLst/>
            <a:ahLst/>
            <a:cxnLst/>
            <a:rect r="r" b="b" t="t" l="l"/>
            <a:pathLst>
              <a:path h="2585651" w="3088881">
                <a:moveTo>
                  <a:pt x="0" y="0"/>
                </a:moveTo>
                <a:lnTo>
                  <a:pt x="3088881" y="0"/>
                </a:lnTo>
                <a:lnTo>
                  <a:pt x="3088881" y="2585651"/>
                </a:lnTo>
                <a:lnTo>
                  <a:pt x="0" y="2585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3911" y="2852758"/>
            <a:ext cx="6710838" cy="5679047"/>
          </a:xfrm>
          <a:custGeom>
            <a:avLst/>
            <a:gdLst/>
            <a:ahLst/>
            <a:cxnLst/>
            <a:rect r="r" b="b" t="t" l="l"/>
            <a:pathLst>
              <a:path h="5679047" w="6710838">
                <a:moveTo>
                  <a:pt x="0" y="0"/>
                </a:moveTo>
                <a:lnTo>
                  <a:pt x="6710838" y="0"/>
                </a:lnTo>
                <a:lnTo>
                  <a:pt x="6710838" y="5679046"/>
                </a:lnTo>
                <a:lnTo>
                  <a:pt x="0" y="5679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259958" y="-1319985"/>
            <a:ext cx="2452748" cy="2690400"/>
          </a:xfrm>
          <a:custGeom>
            <a:avLst/>
            <a:gdLst/>
            <a:ahLst/>
            <a:cxnLst/>
            <a:rect r="r" b="b" t="t" l="l"/>
            <a:pathLst>
              <a:path h="2690400" w="2452748">
                <a:moveTo>
                  <a:pt x="0" y="0"/>
                </a:moveTo>
                <a:lnTo>
                  <a:pt x="2452748" y="0"/>
                </a:lnTo>
                <a:lnTo>
                  <a:pt x="2452748" y="2690400"/>
                </a:lnTo>
                <a:lnTo>
                  <a:pt x="0" y="269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4367" y="2089229"/>
            <a:ext cx="8501758" cy="4782239"/>
          </a:xfrm>
          <a:custGeom>
            <a:avLst/>
            <a:gdLst/>
            <a:ahLst/>
            <a:cxnLst/>
            <a:rect r="r" b="b" t="t" l="l"/>
            <a:pathLst>
              <a:path h="4782239" w="8501758">
                <a:moveTo>
                  <a:pt x="0" y="0"/>
                </a:moveTo>
                <a:lnTo>
                  <a:pt x="8501758" y="0"/>
                </a:lnTo>
                <a:lnTo>
                  <a:pt x="8501758" y="4782238"/>
                </a:lnTo>
                <a:lnTo>
                  <a:pt x="0" y="4782238"/>
                </a:lnTo>
                <a:lnTo>
                  <a:pt x="0" y="0"/>
                </a:lnTo>
                <a:close/>
              </a:path>
            </a:pathLst>
          </a:custGeom>
          <a:blipFill>
            <a:blip r:embed="rId12"/>
            <a:stretch>
              <a:fillRect l="0" t="0" r="0" b="0"/>
            </a:stretch>
          </a:blipFill>
        </p:spPr>
      </p:sp>
      <p:sp>
        <p:nvSpPr>
          <p:cNvPr name="Freeform 12" id="12"/>
          <p:cNvSpPr/>
          <p:nvPr/>
        </p:nvSpPr>
        <p:spPr>
          <a:xfrm flipH="false" flipV="false" rot="0">
            <a:off x="534367" y="5826861"/>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9275247" y="661566"/>
            <a:ext cx="7790904" cy="4382383"/>
          </a:xfrm>
          <a:custGeom>
            <a:avLst/>
            <a:gdLst/>
            <a:ahLst/>
            <a:cxnLst/>
            <a:rect r="r" b="b" t="t" l="l"/>
            <a:pathLst>
              <a:path h="4382383" w="7790904">
                <a:moveTo>
                  <a:pt x="0" y="0"/>
                </a:moveTo>
                <a:lnTo>
                  <a:pt x="7790904" y="0"/>
                </a:lnTo>
                <a:lnTo>
                  <a:pt x="7790904" y="4382383"/>
                </a:lnTo>
                <a:lnTo>
                  <a:pt x="0" y="4382383"/>
                </a:lnTo>
                <a:lnTo>
                  <a:pt x="0" y="0"/>
                </a:lnTo>
                <a:close/>
              </a:path>
            </a:pathLst>
          </a:custGeom>
          <a:blipFill>
            <a:blip r:embed="rId15"/>
            <a:stretch>
              <a:fillRect l="0" t="0" r="0" b="0"/>
            </a:stretch>
          </a:blipFill>
        </p:spPr>
      </p:sp>
      <p:sp>
        <p:nvSpPr>
          <p:cNvPr name="Freeform 14" id="14"/>
          <p:cNvSpPr/>
          <p:nvPr/>
        </p:nvSpPr>
        <p:spPr>
          <a:xfrm flipH="false" flipV="false" rot="0">
            <a:off x="9144000" y="5187368"/>
            <a:ext cx="8722571" cy="4906446"/>
          </a:xfrm>
          <a:custGeom>
            <a:avLst/>
            <a:gdLst/>
            <a:ahLst/>
            <a:cxnLst/>
            <a:rect r="r" b="b" t="t" l="l"/>
            <a:pathLst>
              <a:path h="4906446" w="8722571">
                <a:moveTo>
                  <a:pt x="0" y="0"/>
                </a:moveTo>
                <a:lnTo>
                  <a:pt x="8722571" y="0"/>
                </a:lnTo>
                <a:lnTo>
                  <a:pt x="8722571" y="4906446"/>
                </a:lnTo>
                <a:lnTo>
                  <a:pt x="0" y="4906446"/>
                </a:lnTo>
                <a:lnTo>
                  <a:pt x="0" y="0"/>
                </a:lnTo>
                <a:close/>
              </a:path>
            </a:pathLst>
          </a:custGeom>
          <a:blipFill>
            <a:blip r:embed="rId16"/>
            <a:stretch>
              <a:fillRect l="0" t="0" r="0" b="0"/>
            </a:stretch>
          </a:blipFill>
        </p:spPr>
      </p:sp>
      <p:sp>
        <p:nvSpPr>
          <p:cNvPr name="TextBox 15" id="15"/>
          <p:cNvSpPr txBox="true"/>
          <p:nvPr/>
        </p:nvSpPr>
        <p:spPr>
          <a:xfrm rot="0">
            <a:off x="1818126" y="756941"/>
            <a:ext cx="3595732" cy="613474"/>
          </a:xfrm>
          <a:prstGeom prst="rect">
            <a:avLst/>
          </a:prstGeom>
        </p:spPr>
        <p:txBody>
          <a:bodyPr anchor="t" rtlCol="false" tIns="0" lIns="0" bIns="0" rIns="0">
            <a:spAutoFit/>
          </a:bodyPr>
          <a:lstStyle/>
          <a:p>
            <a:pPr algn="l">
              <a:lnSpc>
                <a:spcPts val="4811"/>
              </a:lnSpc>
            </a:pPr>
            <a:r>
              <a:rPr lang="en-US" sz="3437" b="true">
                <a:solidFill>
                  <a:srgbClr val="E0C59C"/>
                </a:solidFill>
                <a:latin typeface="Poppins Bold"/>
                <a:ea typeface="Poppins Bold"/>
                <a:cs typeface="Poppins Bold"/>
                <a:sym typeface="Poppins Bold"/>
              </a:rPr>
              <a:t>Pengujian API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DAGeJoWWKVs</dc:identifier>
  <dcterms:modified xsi:type="dcterms:W3CDTF">2011-08-01T06:04:30Z</dcterms:modified>
  <cp:revision>1</cp:revision>
  <dc:title>Dokumentasi Praktek UAS: Pemrograman Berbasis Platform</dc:title>
</cp:coreProperties>
</file>